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  <p:sldMasterId id="2147483665" r:id="rId2"/>
  </p:sldMasterIdLst>
  <p:notesMasterIdLst>
    <p:notesMasterId r:id="rId12"/>
  </p:notesMasterIdLst>
  <p:sldIdLst>
    <p:sldId id="724" r:id="rId3"/>
    <p:sldId id="717" r:id="rId4"/>
    <p:sldId id="732" r:id="rId5"/>
    <p:sldId id="733" r:id="rId6"/>
    <p:sldId id="728" r:id="rId7"/>
    <p:sldId id="729" r:id="rId8"/>
    <p:sldId id="730" r:id="rId9"/>
    <p:sldId id="705" r:id="rId10"/>
    <p:sldId id="259" r:id="rId11"/>
  </p:sldIdLst>
  <p:sldSz cx="12192000" cy="6858000"/>
  <p:notesSz cx="6858000" cy="9144000"/>
  <p:embeddedFontLst>
    <p:embeddedFont>
      <p:font typeface="Montserrat" panose="00000500000000000000" pitchFamily="2" charset="-52"/>
      <p:regular r:id="rId13"/>
      <p:bold r:id="rId14"/>
      <p:italic r:id="rId15"/>
      <p:boldItalic r:id="rId16"/>
    </p:embeddedFont>
    <p:embeddedFont>
      <p:font typeface="Montserrat Light" panose="00000400000000000000" pitchFamily="2" charset="-52"/>
      <p:regular r:id="rId17"/>
      <p:bold r:id="rId18"/>
      <p:italic r:id="rId19"/>
      <p:boldItalic r:id="rId20"/>
    </p:embeddedFont>
    <p:embeddedFont>
      <p:font typeface="Montserrat Medium" panose="00000600000000000000" pitchFamily="2" charset="-52"/>
      <p:regular r:id="rId21"/>
      <p:italic r:id="rId22"/>
    </p:embeddedFont>
    <p:embeddedFont>
      <p:font typeface="Montserrat SemiBold" panose="00000700000000000000" pitchFamily="2" charset="-52"/>
      <p:regular r:id="rId23"/>
      <p:bold r:id="rId24"/>
      <p:italic r:id="rId25"/>
      <p:boldItalic r:id="rId26"/>
    </p:embeddedFont>
  </p:embeddedFontLst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orient="horz" pos="686" userDrawn="1">
          <p15:clr>
            <a:srgbClr val="A4A3A4"/>
          </p15:clr>
        </p15:guide>
        <p15:guide id="10" orient="horz" pos="958" userDrawn="1">
          <p15:clr>
            <a:srgbClr val="A4A3A4"/>
          </p15:clr>
        </p15:guide>
        <p15:guide id="11" pos="302" userDrawn="1">
          <p15:clr>
            <a:srgbClr val="A4A3A4"/>
          </p15:clr>
        </p15:guide>
        <p15:guide id="12" pos="7378" userDrawn="1">
          <p15:clr>
            <a:srgbClr val="A4A3A4"/>
          </p15:clr>
        </p15:guide>
        <p15:guide id="13" orient="horz" pos="14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899"/>
    <a:srgbClr val="69B3E7"/>
    <a:srgbClr val="E5481D"/>
    <a:srgbClr val="BD4537"/>
    <a:srgbClr val="DE5329"/>
    <a:srgbClr val="D9222A"/>
    <a:srgbClr val="E6481D"/>
    <a:srgbClr val="FF68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56" autoAdjust="0"/>
    <p:restoredTop sz="96165" autoAdjust="0"/>
  </p:normalViewPr>
  <p:slideViewPr>
    <p:cSldViewPr snapToGrid="0">
      <p:cViewPr varScale="1">
        <p:scale>
          <a:sx n="83" d="100"/>
          <a:sy n="83" d="100"/>
        </p:scale>
        <p:origin x="470" y="48"/>
      </p:cViewPr>
      <p:guideLst>
        <p:guide orient="horz" pos="686"/>
        <p:guide orient="horz" pos="958"/>
        <p:guide pos="302"/>
        <p:guide pos="7378"/>
        <p:guide orient="horz" pos="14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4656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2.fntdata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E1EE5F-A5E1-4E29-ACB8-9265EEC8E987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1758ECD-1C12-48BD-B83F-F4A97E70C271}">
      <dgm:prSet custT="1"/>
      <dgm:spPr>
        <a:solidFill>
          <a:srgbClr val="69B3E7"/>
        </a:solidFill>
        <a:ln w="25400">
          <a:solidFill>
            <a:schemeClr val="bg1"/>
          </a:solidFill>
        </a:ln>
      </dgm:spPr>
      <dgm:t>
        <a:bodyPr/>
        <a:lstStyle/>
        <a:p>
          <a:pPr algn="l"/>
          <a:r>
            <a:rPr lang="ru-RU" sz="1400" dirty="0">
              <a:latin typeface="Montserrat SemiBold" panose="00000700000000000000" pitchFamily="2" charset="-52"/>
            </a:rPr>
            <a:t>Подача заявления гражданином</a:t>
          </a:r>
        </a:p>
      </dgm:t>
    </dgm:pt>
    <dgm:pt modelId="{57F28DA5-B1D6-4583-B0D6-A89A535AF7CF}" type="parTrans" cxnId="{3D3FFFDF-2D73-4E82-825E-1F5A163007EA}">
      <dgm:prSet/>
      <dgm:spPr/>
      <dgm:t>
        <a:bodyPr/>
        <a:lstStyle/>
        <a:p>
          <a:endParaRPr lang="ru-RU"/>
        </a:p>
      </dgm:t>
    </dgm:pt>
    <dgm:pt modelId="{AD77ED11-C67B-4D84-BCEB-FD2E4ACCB8E4}" type="sibTrans" cxnId="{3D3FFFDF-2D73-4E82-825E-1F5A163007EA}">
      <dgm:prSet/>
      <dgm:spPr/>
      <dgm:t>
        <a:bodyPr/>
        <a:lstStyle/>
        <a:p>
          <a:endParaRPr lang="ru-RU"/>
        </a:p>
      </dgm:t>
    </dgm:pt>
    <dgm:pt modelId="{61B5BCCF-71E2-43CB-8190-BCFECE2359EB}">
      <dgm:prSet custT="1"/>
      <dgm:spPr>
        <a:solidFill>
          <a:srgbClr val="69B3E7"/>
        </a:solidFill>
        <a:ln w="25400">
          <a:solidFill>
            <a:schemeClr val="bg1"/>
          </a:solidFill>
        </a:ln>
      </dgm:spPr>
      <dgm:t>
        <a:bodyPr/>
        <a:lstStyle/>
        <a:p>
          <a:pPr algn="l"/>
          <a:r>
            <a:rPr lang="ru-RU" sz="1400" dirty="0">
              <a:latin typeface="Montserrat SemiBold" panose="00000700000000000000" pitchFamily="2" charset="-52"/>
            </a:rPr>
            <a:t>Модерация резюме</a:t>
          </a:r>
        </a:p>
      </dgm:t>
    </dgm:pt>
    <dgm:pt modelId="{1C60BADA-6816-4BB4-9656-F9FEE274F798}" type="parTrans" cxnId="{CD6786D5-63DD-4058-8620-667221A460A2}">
      <dgm:prSet/>
      <dgm:spPr/>
      <dgm:t>
        <a:bodyPr/>
        <a:lstStyle/>
        <a:p>
          <a:endParaRPr lang="ru-RU"/>
        </a:p>
      </dgm:t>
    </dgm:pt>
    <dgm:pt modelId="{AFA4AC90-EEB1-42D1-9267-655B23236B77}" type="sibTrans" cxnId="{CD6786D5-63DD-4058-8620-667221A460A2}">
      <dgm:prSet/>
      <dgm:spPr/>
      <dgm:t>
        <a:bodyPr/>
        <a:lstStyle/>
        <a:p>
          <a:endParaRPr lang="ru-RU"/>
        </a:p>
      </dgm:t>
    </dgm:pt>
    <dgm:pt modelId="{6E618AC6-0C8D-4D86-8F25-D34222E0AB7C}">
      <dgm:prSet custT="1"/>
      <dgm:spPr>
        <a:solidFill>
          <a:srgbClr val="69B3E7"/>
        </a:solidFill>
        <a:ln w="25400">
          <a:solidFill>
            <a:schemeClr val="bg1"/>
          </a:solidFill>
        </a:ln>
      </dgm:spPr>
      <dgm:t>
        <a:bodyPr/>
        <a:lstStyle/>
        <a:p>
          <a:pPr algn="l"/>
          <a:r>
            <a:rPr lang="ru-RU" sz="1400" dirty="0">
              <a:latin typeface="Montserrat SemiBold" panose="00000700000000000000" pitchFamily="2" charset="-52"/>
            </a:rPr>
            <a:t>Профилирование</a:t>
          </a:r>
        </a:p>
      </dgm:t>
    </dgm:pt>
    <dgm:pt modelId="{944E6FF0-CEEC-4CE8-8498-B6706403812D}" type="parTrans" cxnId="{8BAEEFF7-81BB-4F05-A199-315EFA584ACC}">
      <dgm:prSet/>
      <dgm:spPr/>
      <dgm:t>
        <a:bodyPr/>
        <a:lstStyle/>
        <a:p>
          <a:endParaRPr lang="ru-RU"/>
        </a:p>
      </dgm:t>
    </dgm:pt>
    <dgm:pt modelId="{F71C3164-EC7A-40EE-9466-17B0E4F9BDCD}" type="sibTrans" cxnId="{8BAEEFF7-81BB-4F05-A199-315EFA584ACC}">
      <dgm:prSet/>
      <dgm:spPr/>
      <dgm:t>
        <a:bodyPr/>
        <a:lstStyle/>
        <a:p>
          <a:endParaRPr lang="ru-RU"/>
        </a:p>
      </dgm:t>
    </dgm:pt>
    <dgm:pt modelId="{946F096A-BE90-4E1E-BD0F-A12B120B0F0B}">
      <dgm:prSet custT="1"/>
      <dgm:spPr>
        <a:solidFill>
          <a:srgbClr val="69B3E7"/>
        </a:solidFill>
        <a:ln w="25400">
          <a:solidFill>
            <a:schemeClr val="bg1"/>
          </a:solidFill>
        </a:ln>
      </dgm:spPr>
      <dgm:t>
        <a:bodyPr/>
        <a:lstStyle/>
        <a:p>
          <a:pPr algn="l"/>
          <a:r>
            <a:rPr lang="ru-RU" sz="1200" dirty="0">
              <a:latin typeface="Montserrat SemiBold" panose="00000700000000000000" pitchFamily="2" charset="-52"/>
            </a:rPr>
            <a:t>Включение мер государственной поддержки и сервисов в индивидуальный план</a:t>
          </a:r>
        </a:p>
      </dgm:t>
    </dgm:pt>
    <dgm:pt modelId="{DD873741-2DB2-48C7-A8ED-D0C5E46DAD8B}" type="parTrans" cxnId="{FF30CEEF-B767-415E-84D3-C9A5C28D1B13}">
      <dgm:prSet/>
      <dgm:spPr/>
      <dgm:t>
        <a:bodyPr/>
        <a:lstStyle/>
        <a:p>
          <a:endParaRPr lang="ru-RU"/>
        </a:p>
      </dgm:t>
    </dgm:pt>
    <dgm:pt modelId="{4FF359E1-DC3F-4444-A1FF-9F015AFFD7C1}" type="sibTrans" cxnId="{FF30CEEF-B767-415E-84D3-C9A5C28D1B13}">
      <dgm:prSet/>
      <dgm:spPr/>
      <dgm:t>
        <a:bodyPr/>
        <a:lstStyle/>
        <a:p>
          <a:endParaRPr lang="ru-RU"/>
        </a:p>
      </dgm:t>
    </dgm:pt>
    <dgm:pt modelId="{387F8EA3-457E-4DE7-99B9-7855DD049C94}">
      <dgm:prSet custT="1"/>
      <dgm:spPr>
        <a:solidFill>
          <a:srgbClr val="69B3E7"/>
        </a:solidFill>
        <a:ln w="25400">
          <a:solidFill>
            <a:schemeClr val="bg1"/>
          </a:solidFill>
        </a:ln>
      </dgm:spPr>
      <dgm:t>
        <a:bodyPr/>
        <a:lstStyle/>
        <a:p>
          <a:pPr algn="l"/>
          <a:r>
            <a:rPr lang="ru-RU" sz="1400" dirty="0">
              <a:latin typeface="Montserrat SemiBold" panose="00000700000000000000" pitchFamily="2" charset="-52"/>
            </a:rPr>
            <a:t>Результат оказания меры</a:t>
          </a:r>
        </a:p>
      </dgm:t>
    </dgm:pt>
    <dgm:pt modelId="{4B546EB8-56E7-4629-A6B2-87DAC11BE541}" type="parTrans" cxnId="{90458AF0-C078-4875-97E4-08FF027E1D67}">
      <dgm:prSet/>
      <dgm:spPr/>
      <dgm:t>
        <a:bodyPr/>
        <a:lstStyle/>
        <a:p>
          <a:endParaRPr lang="ru-RU"/>
        </a:p>
      </dgm:t>
    </dgm:pt>
    <dgm:pt modelId="{19CEF65A-EC54-49AC-BFB6-37F5BD25BACE}" type="sibTrans" cxnId="{90458AF0-C078-4875-97E4-08FF027E1D67}">
      <dgm:prSet/>
      <dgm:spPr/>
      <dgm:t>
        <a:bodyPr/>
        <a:lstStyle/>
        <a:p>
          <a:endParaRPr lang="ru-RU"/>
        </a:p>
      </dgm:t>
    </dgm:pt>
    <dgm:pt modelId="{80D53B76-9B17-4D58-87FB-B33F8B72B3AA}">
      <dgm:prSet custT="1"/>
      <dgm:spPr>
        <a:solidFill>
          <a:srgbClr val="69B3E7"/>
        </a:solidFill>
        <a:ln w="25400">
          <a:solidFill>
            <a:schemeClr val="bg1"/>
          </a:solidFill>
        </a:ln>
      </dgm:spPr>
      <dgm:t>
        <a:bodyPr/>
        <a:lstStyle/>
        <a:p>
          <a:pPr algn="l"/>
          <a:r>
            <a:rPr lang="ru-RU" sz="1400" dirty="0">
              <a:latin typeface="Montserrat SemiBold" panose="00000700000000000000" pitchFamily="2" charset="-52"/>
            </a:rPr>
            <a:t>Подбор работы</a:t>
          </a:r>
        </a:p>
      </dgm:t>
    </dgm:pt>
    <dgm:pt modelId="{D600285A-E3E8-477A-8D95-5E8945A095FD}" type="parTrans" cxnId="{12CB95C9-CA6B-4CFC-8927-67AEA9E7CD8D}">
      <dgm:prSet/>
      <dgm:spPr/>
      <dgm:t>
        <a:bodyPr/>
        <a:lstStyle/>
        <a:p>
          <a:endParaRPr lang="ru-RU"/>
        </a:p>
      </dgm:t>
    </dgm:pt>
    <dgm:pt modelId="{5F8C4325-1E53-4681-BDCA-F80258341D50}" type="sibTrans" cxnId="{12CB95C9-CA6B-4CFC-8927-67AEA9E7CD8D}">
      <dgm:prSet/>
      <dgm:spPr/>
      <dgm:t>
        <a:bodyPr/>
        <a:lstStyle/>
        <a:p>
          <a:endParaRPr lang="ru-RU"/>
        </a:p>
      </dgm:t>
    </dgm:pt>
    <dgm:pt modelId="{DBB63131-42B0-4BC2-B69B-93A166259BA8}">
      <dgm:prSet custT="1"/>
      <dgm:spPr>
        <a:solidFill>
          <a:srgbClr val="69B3E7"/>
        </a:solidFill>
        <a:ln w="25400">
          <a:solidFill>
            <a:schemeClr val="bg1"/>
          </a:solidFill>
        </a:ln>
      </dgm:spPr>
      <dgm:t>
        <a:bodyPr/>
        <a:lstStyle/>
        <a:p>
          <a:pPr algn="l"/>
          <a:r>
            <a:rPr lang="ru-RU" sz="1400" dirty="0">
              <a:latin typeface="Montserrat SemiBold" panose="00000700000000000000" pitchFamily="2" charset="-52"/>
            </a:rPr>
            <a:t>Соблюдение процессуальных сроков</a:t>
          </a:r>
        </a:p>
      </dgm:t>
    </dgm:pt>
    <dgm:pt modelId="{F56B0A51-E7D3-406C-89AB-E4C64E1C4FB0}" type="parTrans" cxnId="{30CA17E1-D27A-489F-A546-2EAB53C59C27}">
      <dgm:prSet/>
      <dgm:spPr/>
      <dgm:t>
        <a:bodyPr/>
        <a:lstStyle/>
        <a:p>
          <a:endParaRPr lang="ru-RU"/>
        </a:p>
      </dgm:t>
    </dgm:pt>
    <dgm:pt modelId="{883FE71F-3102-4CF7-9489-94C11B8338E0}" type="sibTrans" cxnId="{30CA17E1-D27A-489F-A546-2EAB53C59C27}">
      <dgm:prSet/>
      <dgm:spPr/>
      <dgm:t>
        <a:bodyPr/>
        <a:lstStyle/>
        <a:p>
          <a:endParaRPr lang="ru-RU"/>
        </a:p>
      </dgm:t>
    </dgm:pt>
    <dgm:pt modelId="{78341EC9-021A-4099-888A-DDF9025674FA}" type="pres">
      <dgm:prSet presAssocID="{03E1EE5F-A5E1-4E29-ACB8-9265EEC8E987}" presName="linearFlow" presStyleCnt="0">
        <dgm:presLayoutVars>
          <dgm:dir/>
          <dgm:resizeHandles val="exact"/>
        </dgm:presLayoutVars>
      </dgm:prSet>
      <dgm:spPr/>
    </dgm:pt>
    <dgm:pt modelId="{0967E701-A61F-433A-9179-8510A58D30BA}" type="pres">
      <dgm:prSet presAssocID="{41758ECD-1C12-48BD-B83F-F4A97E70C271}" presName="composite" presStyleCnt="0"/>
      <dgm:spPr/>
    </dgm:pt>
    <dgm:pt modelId="{CC025D15-0BBD-4D3C-BD97-F29BD88260B2}" type="pres">
      <dgm:prSet presAssocID="{41758ECD-1C12-48BD-B83F-F4A97E70C271}" presName="imgShp" presStyleLbl="fgImgPlace1" presStyleIdx="0" presStyleCnt="7"/>
      <dgm:spPr/>
    </dgm:pt>
    <dgm:pt modelId="{A0C4A793-654D-4B9E-83C4-2C752B98AEF2}" type="pres">
      <dgm:prSet presAssocID="{41758ECD-1C12-48BD-B83F-F4A97E70C271}" presName="txShp" presStyleLbl="node1" presStyleIdx="0" presStyleCnt="7">
        <dgm:presLayoutVars>
          <dgm:bulletEnabled val="1"/>
        </dgm:presLayoutVars>
      </dgm:prSet>
      <dgm:spPr/>
    </dgm:pt>
    <dgm:pt modelId="{9A4382B0-D168-4EB4-AC9B-EEED37539850}" type="pres">
      <dgm:prSet presAssocID="{AD77ED11-C67B-4D84-BCEB-FD2E4ACCB8E4}" presName="spacing" presStyleCnt="0"/>
      <dgm:spPr/>
    </dgm:pt>
    <dgm:pt modelId="{1F247F18-F905-4078-A085-EC67B18C4022}" type="pres">
      <dgm:prSet presAssocID="{61B5BCCF-71E2-43CB-8190-BCFECE2359EB}" presName="composite" presStyleCnt="0"/>
      <dgm:spPr/>
    </dgm:pt>
    <dgm:pt modelId="{0D5B36D7-3D1F-4694-8C72-C8E4DF2FF814}" type="pres">
      <dgm:prSet presAssocID="{61B5BCCF-71E2-43CB-8190-BCFECE2359EB}" presName="imgShp" presStyleLbl="fgImgPlace1" presStyleIdx="1" presStyleCnt="7"/>
      <dgm:spPr/>
    </dgm:pt>
    <dgm:pt modelId="{8B7E92EA-4E15-48ED-9127-4061135E7D87}" type="pres">
      <dgm:prSet presAssocID="{61B5BCCF-71E2-43CB-8190-BCFECE2359EB}" presName="txShp" presStyleLbl="node1" presStyleIdx="1" presStyleCnt="7">
        <dgm:presLayoutVars>
          <dgm:bulletEnabled val="1"/>
        </dgm:presLayoutVars>
      </dgm:prSet>
      <dgm:spPr/>
    </dgm:pt>
    <dgm:pt modelId="{BD4CB970-F4B3-48A8-ACE2-FB0FD24ED1DF}" type="pres">
      <dgm:prSet presAssocID="{AFA4AC90-EEB1-42D1-9267-655B23236B77}" presName="spacing" presStyleCnt="0"/>
      <dgm:spPr/>
    </dgm:pt>
    <dgm:pt modelId="{4AC6D707-74D5-4315-A42C-B0C5AE333A5A}" type="pres">
      <dgm:prSet presAssocID="{6E618AC6-0C8D-4D86-8F25-D34222E0AB7C}" presName="composite" presStyleCnt="0"/>
      <dgm:spPr/>
    </dgm:pt>
    <dgm:pt modelId="{465576E5-BBFF-4E0F-8486-D7B7F7C8A1D8}" type="pres">
      <dgm:prSet presAssocID="{6E618AC6-0C8D-4D86-8F25-D34222E0AB7C}" presName="imgShp" presStyleLbl="fgImgPlace1" presStyleIdx="2" presStyleCnt="7"/>
      <dgm:spPr/>
    </dgm:pt>
    <dgm:pt modelId="{8762B80A-ADCE-4FF8-8C39-2B2E40A0E951}" type="pres">
      <dgm:prSet presAssocID="{6E618AC6-0C8D-4D86-8F25-D34222E0AB7C}" presName="txShp" presStyleLbl="node1" presStyleIdx="2" presStyleCnt="7">
        <dgm:presLayoutVars>
          <dgm:bulletEnabled val="1"/>
        </dgm:presLayoutVars>
      </dgm:prSet>
      <dgm:spPr/>
    </dgm:pt>
    <dgm:pt modelId="{19E94706-0E2D-49C7-887D-923C93427588}" type="pres">
      <dgm:prSet presAssocID="{F71C3164-EC7A-40EE-9466-17B0E4F9BDCD}" presName="spacing" presStyleCnt="0"/>
      <dgm:spPr/>
    </dgm:pt>
    <dgm:pt modelId="{33A72CD1-2BD1-410B-A7BC-8A111D1A0BA4}" type="pres">
      <dgm:prSet presAssocID="{946F096A-BE90-4E1E-BD0F-A12B120B0F0B}" presName="composite" presStyleCnt="0"/>
      <dgm:spPr/>
    </dgm:pt>
    <dgm:pt modelId="{17832B2C-C5D7-4A2C-900E-88AEBEFE9DE4}" type="pres">
      <dgm:prSet presAssocID="{946F096A-BE90-4E1E-BD0F-A12B120B0F0B}" presName="imgShp" presStyleLbl="fgImgPlace1" presStyleIdx="3" presStyleCnt="7"/>
      <dgm:spPr/>
    </dgm:pt>
    <dgm:pt modelId="{4E01EAAC-CBD1-423F-894A-874567088BDB}" type="pres">
      <dgm:prSet presAssocID="{946F096A-BE90-4E1E-BD0F-A12B120B0F0B}" presName="txShp" presStyleLbl="node1" presStyleIdx="3" presStyleCnt="7">
        <dgm:presLayoutVars>
          <dgm:bulletEnabled val="1"/>
        </dgm:presLayoutVars>
      </dgm:prSet>
      <dgm:spPr/>
    </dgm:pt>
    <dgm:pt modelId="{ADBEEFE4-71D9-450F-B5D7-0C222EECB208}" type="pres">
      <dgm:prSet presAssocID="{4FF359E1-DC3F-4444-A1FF-9F015AFFD7C1}" presName="spacing" presStyleCnt="0"/>
      <dgm:spPr/>
    </dgm:pt>
    <dgm:pt modelId="{9F8A42D6-25F7-4200-9609-ED933FE604C6}" type="pres">
      <dgm:prSet presAssocID="{387F8EA3-457E-4DE7-99B9-7855DD049C94}" presName="composite" presStyleCnt="0"/>
      <dgm:spPr/>
    </dgm:pt>
    <dgm:pt modelId="{F24FD8E9-1068-43AF-B370-DF19F29F056C}" type="pres">
      <dgm:prSet presAssocID="{387F8EA3-457E-4DE7-99B9-7855DD049C94}" presName="imgShp" presStyleLbl="fgImgPlace1" presStyleIdx="4" presStyleCnt="7"/>
      <dgm:spPr/>
    </dgm:pt>
    <dgm:pt modelId="{753C2449-F066-4689-8FC1-E8A3F711DA5E}" type="pres">
      <dgm:prSet presAssocID="{387F8EA3-457E-4DE7-99B9-7855DD049C94}" presName="txShp" presStyleLbl="node1" presStyleIdx="4" presStyleCnt="7">
        <dgm:presLayoutVars>
          <dgm:bulletEnabled val="1"/>
        </dgm:presLayoutVars>
      </dgm:prSet>
      <dgm:spPr/>
    </dgm:pt>
    <dgm:pt modelId="{E779FB7A-54F3-4152-B0D1-99D33F3A8BC6}" type="pres">
      <dgm:prSet presAssocID="{19CEF65A-EC54-49AC-BFB6-37F5BD25BACE}" presName="spacing" presStyleCnt="0"/>
      <dgm:spPr/>
    </dgm:pt>
    <dgm:pt modelId="{1ABA81F0-5A9C-4F6C-9A35-6BDAA2C86901}" type="pres">
      <dgm:prSet presAssocID="{80D53B76-9B17-4D58-87FB-B33F8B72B3AA}" presName="composite" presStyleCnt="0"/>
      <dgm:spPr/>
    </dgm:pt>
    <dgm:pt modelId="{C26DD24F-3D45-4BE1-BBB0-1A62824CB5DF}" type="pres">
      <dgm:prSet presAssocID="{80D53B76-9B17-4D58-87FB-B33F8B72B3AA}" presName="imgShp" presStyleLbl="fgImgPlace1" presStyleIdx="5" presStyleCnt="7"/>
      <dgm:spPr/>
    </dgm:pt>
    <dgm:pt modelId="{AC73B4C5-02E3-481F-9CF1-12EA2F6620C8}" type="pres">
      <dgm:prSet presAssocID="{80D53B76-9B17-4D58-87FB-B33F8B72B3AA}" presName="txShp" presStyleLbl="node1" presStyleIdx="5" presStyleCnt="7">
        <dgm:presLayoutVars>
          <dgm:bulletEnabled val="1"/>
        </dgm:presLayoutVars>
      </dgm:prSet>
      <dgm:spPr/>
    </dgm:pt>
    <dgm:pt modelId="{78ED12FC-ABA8-4962-808F-08BCEE243D60}" type="pres">
      <dgm:prSet presAssocID="{5F8C4325-1E53-4681-BDCA-F80258341D50}" presName="spacing" presStyleCnt="0"/>
      <dgm:spPr/>
    </dgm:pt>
    <dgm:pt modelId="{F4212290-53F5-4962-8CBB-DF23CD63E8B4}" type="pres">
      <dgm:prSet presAssocID="{DBB63131-42B0-4BC2-B69B-93A166259BA8}" presName="composite" presStyleCnt="0"/>
      <dgm:spPr/>
    </dgm:pt>
    <dgm:pt modelId="{A96BED02-D333-439D-9334-5AEFD80585BC}" type="pres">
      <dgm:prSet presAssocID="{DBB63131-42B0-4BC2-B69B-93A166259BA8}" presName="imgShp" presStyleLbl="fgImgPlace1" presStyleIdx="6" presStyleCnt="7"/>
      <dgm:spPr/>
    </dgm:pt>
    <dgm:pt modelId="{5A7808E4-84AF-498D-B600-ECE64C8828DA}" type="pres">
      <dgm:prSet presAssocID="{DBB63131-42B0-4BC2-B69B-93A166259BA8}" presName="txShp" presStyleLbl="node1" presStyleIdx="6" presStyleCnt="7">
        <dgm:presLayoutVars>
          <dgm:bulletEnabled val="1"/>
        </dgm:presLayoutVars>
      </dgm:prSet>
      <dgm:spPr/>
    </dgm:pt>
  </dgm:ptLst>
  <dgm:cxnLst>
    <dgm:cxn modelId="{BCEDB302-6297-4CDC-9783-986F806D42DD}" type="presOf" srcId="{80D53B76-9B17-4D58-87FB-B33F8B72B3AA}" destId="{AC73B4C5-02E3-481F-9CF1-12EA2F6620C8}" srcOrd="0" destOrd="0" presId="urn:microsoft.com/office/officeart/2005/8/layout/vList3"/>
    <dgm:cxn modelId="{94428A6B-9AFA-4340-891F-4E03C07B2771}" type="presOf" srcId="{03E1EE5F-A5E1-4E29-ACB8-9265EEC8E987}" destId="{78341EC9-021A-4099-888A-DDF9025674FA}" srcOrd="0" destOrd="0" presId="urn:microsoft.com/office/officeart/2005/8/layout/vList3"/>
    <dgm:cxn modelId="{29B75876-31E1-435F-AAB1-0A81F5A06FED}" type="presOf" srcId="{946F096A-BE90-4E1E-BD0F-A12B120B0F0B}" destId="{4E01EAAC-CBD1-423F-894A-874567088BDB}" srcOrd="0" destOrd="0" presId="urn:microsoft.com/office/officeart/2005/8/layout/vList3"/>
    <dgm:cxn modelId="{49AC398B-1081-43EF-8F7C-2F52384E0429}" type="presOf" srcId="{41758ECD-1C12-48BD-B83F-F4A97E70C271}" destId="{A0C4A793-654D-4B9E-83C4-2C752B98AEF2}" srcOrd="0" destOrd="0" presId="urn:microsoft.com/office/officeart/2005/8/layout/vList3"/>
    <dgm:cxn modelId="{086DB09E-3ECB-4759-9C04-F633F9AF1762}" type="presOf" srcId="{DBB63131-42B0-4BC2-B69B-93A166259BA8}" destId="{5A7808E4-84AF-498D-B600-ECE64C8828DA}" srcOrd="0" destOrd="0" presId="urn:microsoft.com/office/officeart/2005/8/layout/vList3"/>
    <dgm:cxn modelId="{12CB95C9-CA6B-4CFC-8927-67AEA9E7CD8D}" srcId="{03E1EE5F-A5E1-4E29-ACB8-9265EEC8E987}" destId="{80D53B76-9B17-4D58-87FB-B33F8B72B3AA}" srcOrd="5" destOrd="0" parTransId="{D600285A-E3E8-477A-8D95-5E8945A095FD}" sibTransId="{5F8C4325-1E53-4681-BDCA-F80258341D50}"/>
    <dgm:cxn modelId="{CD6786D5-63DD-4058-8620-667221A460A2}" srcId="{03E1EE5F-A5E1-4E29-ACB8-9265EEC8E987}" destId="{61B5BCCF-71E2-43CB-8190-BCFECE2359EB}" srcOrd="1" destOrd="0" parTransId="{1C60BADA-6816-4BB4-9656-F9FEE274F798}" sibTransId="{AFA4AC90-EEB1-42D1-9267-655B23236B77}"/>
    <dgm:cxn modelId="{DF14E9D6-0D0C-4855-8530-7A3CF6990560}" type="presOf" srcId="{387F8EA3-457E-4DE7-99B9-7855DD049C94}" destId="{753C2449-F066-4689-8FC1-E8A3F711DA5E}" srcOrd="0" destOrd="0" presId="urn:microsoft.com/office/officeart/2005/8/layout/vList3"/>
    <dgm:cxn modelId="{66F183D7-9D29-433B-887E-2139DFE4C9FD}" type="presOf" srcId="{61B5BCCF-71E2-43CB-8190-BCFECE2359EB}" destId="{8B7E92EA-4E15-48ED-9127-4061135E7D87}" srcOrd="0" destOrd="0" presId="urn:microsoft.com/office/officeart/2005/8/layout/vList3"/>
    <dgm:cxn modelId="{3D3FFFDF-2D73-4E82-825E-1F5A163007EA}" srcId="{03E1EE5F-A5E1-4E29-ACB8-9265EEC8E987}" destId="{41758ECD-1C12-48BD-B83F-F4A97E70C271}" srcOrd="0" destOrd="0" parTransId="{57F28DA5-B1D6-4583-B0D6-A89A535AF7CF}" sibTransId="{AD77ED11-C67B-4D84-BCEB-FD2E4ACCB8E4}"/>
    <dgm:cxn modelId="{30CA17E1-D27A-489F-A546-2EAB53C59C27}" srcId="{03E1EE5F-A5E1-4E29-ACB8-9265EEC8E987}" destId="{DBB63131-42B0-4BC2-B69B-93A166259BA8}" srcOrd="6" destOrd="0" parTransId="{F56B0A51-E7D3-406C-89AB-E4C64E1C4FB0}" sibTransId="{883FE71F-3102-4CF7-9489-94C11B8338E0}"/>
    <dgm:cxn modelId="{E474C8E3-3C20-422C-AAB3-7D58E145C0FB}" type="presOf" srcId="{6E618AC6-0C8D-4D86-8F25-D34222E0AB7C}" destId="{8762B80A-ADCE-4FF8-8C39-2B2E40A0E951}" srcOrd="0" destOrd="0" presId="urn:microsoft.com/office/officeart/2005/8/layout/vList3"/>
    <dgm:cxn modelId="{FF30CEEF-B767-415E-84D3-C9A5C28D1B13}" srcId="{03E1EE5F-A5E1-4E29-ACB8-9265EEC8E987}" destId="{946F096A-BE90-4E1E-BD0F-A12B120B0F0B}" srcOrd="3" destOrd="0" parTransId="{DD873741-2DB2-48C7-A8ED-D0C5E46DAD8B}" sibTransId="{4FF359E1-DC3F-4444-A1FF-9F015AFFD7C1}"/>
    <dgm:cxn modelId="{90458AF0-C078-4875-97E4-08FF027E1D67}" srcId="{03E1EE5F-A5E1-4E29-ACB8-9265EEC8E987}" destId="{387F8EA3-457E-4DE7-99B9-7855DD049C94}" srcOrd="4" destOrd="0" parTransId="{4B546EB8-56E7-4629-A6B2-87DAC11BE541}" sibTransId="{19CEF65A-EC54-49AC-BFB6-37F5BD25BACE}"/>
    <dgm:cxn modelId="{8BAEEFF7-81BB-4F05-A199-315EFA584ACC}" srcId="{03E1EE5F-A5E1-4E29-ACB8-9265EEC8E987}" destId="{6E618AC6-0C8D-4D86-8F25-D34222E0AB7C}" srcOrd="2" destOrd="0" parTransId="{944E6FF0-CEEC-4CE8-8498-B6706403812D}" sibTransId="{F71C3164-EC7A-40EE-9466-17B0E4F9BDCD}"/>
    <dgm:cxn modelId="{72840F16-A4FB-49AA-BAF8-83818510618B}" type="presParOf" srcId="{78341EC9-021A-4099-888A-DDF9025674FA}" destId="{0967E701-A61F-433A-9179-8510A58D30BA}" srcOrd="0" destOrd="0" presId="urn:microsoft.com/office/officeart/2005/8/layout/vList3"/>
    <dgm:cxn modelId="{591C90CD-4320-44C8-B307-00B9CB9C8C7D}" type="presParOf" srcId="{0967E701-A61F-433A-9179-8510A58D30BA}" destId="{CC025D15-0BBD-4D3C-BD97-F29BD88260B2}" srcOrd="0" destOrd="0" presId="urn:microsoft.com/office/officeart/2005/8/layout/vList3"/>
    <dgm:cxn modelId="{E226E8E5-6704-4E4A-B962-CAF24266A040}" type="presParOf" srcId="{0967E701-A61F-433A-9179-8510A58D30BA}" destId="{A0C4A793-654D-4B9E-83C4-2C752B98AEF2}" srcOrd="1" destOrd="0" presId="urn:microsoft.com/office/officeart/2005/8/layout/vList3"/>
    <dgm:cxn modelId="{EC196B0F-1E86-4B24-B726-C2522DDFFD85}" type="presParOf" srcId="{78341EC9-021A-4099-888A-DDF9025674FA}" destId="{9A4382B0-D168-4EB4-AC9B-EEED37539850}" srcOrd="1" destOrd="0" presId="urn:microsoft.com/office/officeart/2005/8/layout/vList3"/>
    <dgm:cxn modelId="{F8D48E18-CC49-4AB8-8F3B-70DB129174D2}" type="presParOf" srcId="{78341EC9-021A-4099-888A-DDF9025674FA}" destId="{1F247F18-F905-4078-A085-EC67B18C4022}" srcOrd="2" destOrd="0" presId="urn:microsoft.com/office/officeart/2005/8/layout/vList3"/>
    <dgm:cxn modelId="{AB583477-FC4B-48E2-AF1F-4BB629AEE363}" type="presParOf" srcId="{1F247F18-F905-4078-A085-EC67B18C4022}" destId="{0D5B36D7-3D1F-4694-8C72-C8E4DF2FF814}" srcOrd="0" destOrd="0" presId="urn:microsoft.com/office/officeart/2005/8/layout/vList3"/>
    <dgm:cxn modelId="{0FBCD347-CAFC-417E-8560-499DCEFE04EB}" type="presParOf" srcId="{1F247F18-F905-4078-A085-EC67B18C4022}" destId="{8B7E92EA-4E15-48ED-9127-4061135E7D87}" srcOrd="1" destOrd="0" presId="urn:microsoft.com/office/officeart/2005/8/layout/vList3"/>
    <dgm:cxn modelId="{559AB6A7-A261-4B23-99D0-AB1CE29C1497}" type="presParOf" srcId="{78341EC9-021A-4099-888A-DDF9025674FA}" destId="{BD4CB970-F4B3-48A8-ACE2-FB0FD24ED1DF}" srcOrd="3" destOrd="0" presId="urn:microsoft.com/office/officeart/2005/8/layout/vList3"/>
    <dgm:cxn modelId="{26133670-D31C-4CB4-B546-7F70F6D61D40}" type="presParOf" srcId="{78341EC9-021A-4099-888A-DDF9025674FA}" destId="{4AC6D707-74D5-4315-A42C-B0C5AE333A5A}" srcOrd="4" destOrd="0" presId="urn:microsoft.com/office/officeart/2005/8/layout/vList3"/>
    <dgm:cxn modelId="{32374B72-7A0A-410E-810C-05BD85ACE226}" type="presParOf" srcId="{4AC6D707-74D5-4315-A42C-B0C5AE333A5A}" destId="{465576E5-BBFF-4E0F-8486-D7B7F7C8A1D8}" srcOrd="0" destOrd="0" presId="urn:microsoft.com/office/officeart/2005/8/layout/vList3"/>
    <dgm:cxn modelId="{3A4F99F4-1131-46D5-9780-58CC1A8B92B6}" type="presParOf" srcId="{4AC6D707-74D5-4315-A42C-B0C5AE333A5A}" destId="{8762B80A-ADCE-4FF8-8C39-2B2E40A0E951}" srcOrd="1" destOrd="0" presId="urn:microsoft.com/office/officeart/2005/8/layout/vList3"/>
    <dgm:cxn modelId="{461B7F2F-CDC9-4437-A773-4A35E8E798C4}" type="presParOf" srcId="{78341EC9-021A-4099-888A-DDF9025674FA}" destId="{19E94706-0E2D-49C7-887D-923C93427588}" srcOrd="5" destOrd="0" presId="urn:microsoft.com/office/officeart/2005/8/layout/vList3"/>
    <dgm:cxn modelId="{5F2757FB-5981-4D51-BE02-3A7B7074945C}" type="presParOf" srcId="{78341EC9-021A-4099-888A-DDF9025674FA}" destId="{33A72CD1-2BD1-410B-A7BC-8A111D1A0BA4}" srcOrd="6" destOrd="0" presId="urn:microsoft.com/office/officeart/2005/8/layout/vList3"/>
    <dgm:cxn modelId="{C771EBB2-6C1E-441D-84C6-AFD42800D8DB}" type="presParOf" srcId="{33A72CD1-2BD1-410B-A7BC-8A111D1A0BA4}" destId="{17832B2C-C5D7-4A2C-900E-88AEBEFE9DE4}" srcOrd="0" destOrd="0" presId="urn:microsoft.com/office/officeart/2005/8/layout/vList3"/>
    <dgm:cxn modelId="{B05E9338-4617-4319-B3C6-DF9E01607512}" type="presParOf" srcId="{33A72CD1-2BD1-410B-A7BC-8A111D1A0BA4}" destId="{4E01EAAC-CBD1-423F-894A-874567088BDB}" srcOrd="1" destOrd="0" presId="urn:microsoft.com/office/officeart/2005/8/layout/vList3"/>
    <dgm:cxn modelId="{A83C1C9D-2040-49F7-929E-0EBA653CA011}" type="presParOf" srcId="{78341EC9-021A-4099-888A-DDF9025674FA}" destId="{ADBEEFE4-71D9-450F-B5D7-0C222EECB208}" srcOrd="7" destOrd="0" presId="urn:microsoft.com/office/officeart/2005/8/layout/vList3"/>
    <dgm:cxn modelId="{1F12D95D-18C2-49A5-A91C-3D4987376260}" type="presParOf" srcId="{78341EC9-021A-4099-888A-DDF9025674FA}" destId="{9F8A42D6-25F7-4200-9609-ED933FE604C6}" srcOrd="8" destOrd="0" presId="urn:microsoft.com/office/officeart/2005/8/layout/vList3"/>
    <dgm:cxn modelId="{1857CA2E-DFF5-46C8-B1A1-25115E41A49A}" type="presParOf" srcId="{9F8A42D6-25F7-4200-9609-ED933FE604C6}" destId="{F24FD8E9-1068-43AF-B370-DF19F29F056C}" srcOrd="0" destOrd="0" presId="urn:microsoft.com/office/officeart/2005/8/layout/vList3"/>
    <dgm:cxn modelId="{333E778D-50EA-4C29-8578-493AE27E89EB}" type="presParOf" srcId="{9F8A42D6-25F7-4200-9609-ED933FE604C6}" destId="{753C2449-F066-4689-8FC1-E8A3F711DA5E}" srcOrd="1" destOrd="0" presId="urn:microsoft.com/office/officeart/2005/8/layout/vList3"/>
    <dgm:cxn modelId="{F9A1C747-49DF-45D9-9AFE-639D973A8105}" type="presParOf" srcId="{78341EC9-021A-4099-888A-DDF9025674FA}" destId="{E779FB7A-54F3-4152-B0D1-99D33F3A8BC6}" srcOrd="9" destOrd="0" presId="urn:microsoft.com/office/officeart/2005/8/layout/vList3"/>
    <dgm:cxn modelId="{A87758F4-3F37-495D-9A30-5B31A23C804B}" type="presParOf" srcId="{78341EC9-021A-4099-888A-DDF9025674FA}" destId="{1ABA81F0-5A9C-4F6C-9A35-6BDAA2C86901}" srcOrd="10" destOrd="0" presId="urn:microsoft.com/office/officeart/2005/8/layout/vList3"/>
    <dgm:cxn modelId="{9F55DE8E-B9A9-4F22-8238-92FA26A13C32}" type="presParOf" srcId="{1ABA81F0-5A9C-4F6C-9A35-6BDAA2C86901}" destId="{C26DD24F-3D45-4BE1-BBB0-1A62824CB5DF}" srcOrd="0" destOrd="0" presId="urn:microsoft.com/office/officeart/2005/8/layout/vList3"/>
    <dgm:cxn modelId="{45B43091-A0E5-4B6F-B50A-803963775925}" type="presParOf" srcId="{1ABA81F0-5A9C-4F6C-9A35-6BDAA2C86901}" destId="{AC73B4C5-02E3-481F-9CF1-12EA2F6620C8}" srcOrd="1" destOrd="0" presId="urn:microsoft.com/office/officeart/2005/8/layout/vList3"/>
    <dgm:cxn modelId="{02CE2976-3A1F-4B90-8B1F-2002A0826B26}" type="presParOf" srcId="{78341EC9-021A-4099-888A-DDF9025674FA}" destId="{78ED12FC-ABA8-4962-808F-08BCEE243D60}" srcOrd="11" destOrd="0" presId="urn:microsoft.com/office/officeart/2005/8/layout/vList3"/>
    <dgm:cxn modelId="{DE7FB1A8-4DEF-4EAC-A32A-778B7F94B967}" type="presParOf" srcId="{78341EC9-021A-4099-888A-DDF9025674FA}" destId="{F4212290-53F5-4962-8CBB-DF23CD63E8B4}" srcOrd="12" destOrd="0" presId="urn:microsoft.com/office/officeart/2005/8/layout/vList3"/>
    <dgm:cxn modelId="{97D9B37D-777D-4FB0-AFE3-59CB28AFCED2}" type="presParOf" srcId="{F4212290-53F5-4962-8CBB-DF23CD63E8B4}" destId="{A96BED02-D333-439D-9334-5AEFD80585BC}" srcOrd="0" destOrd="0" presId="urn:microsoft.com/office/officeart/2005/8/layout/vList3"/>
    <dgm:cxn modelId="{7D3B3D59-4ACD-465F-81F8-4357B0A91818}" type="presParOf" srcId="{F4212290-53F5-4962-8CBB-DF23CD63E8B4}" destId="{5A7808E4-84AF-498D-B600-ECE64C8828D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C4A793-654D-4B9E-83C4-2C752B98AEF2}">
      <dsp:nvSpPr>
        <dsp:cNvPr id="0" name=""/>
        <dsp:cNvSpPr/>
      </dsp:nvSpPr>
      <dsp:spPr>
        <a:xfrm rot="10800000">
          <a:off x="1563814" y="1930"/>
          <a:ext cx="5746318" cy="465734"/>
        </a:xfrm>
        <a:prstGeom prst="homePlate">
          <a:avLst/>
        </a:prstGeom>
        <a:solidFill>
          <a:srgbClr val="69B3E7"/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376" tIns="53340" rIns="99568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Montserrat SemiBold" panose="00000700000000000000" pitchFamily="2" charset="-52"/>
            </a:rPr>
            <a:t>Подача заявления гражданином</a:t>
          </a:r>
        </a:p>
      </dsp:txBody>
      <dsp:txXfrm rot="10800000">
        <a:off x="1680247" y="1930"/>
        <a:ext cx="5629885" cy="465734"/>
      </dsp:txXfrm>
    </dsp:sp>
    <dsp:sp modelId="{CC025D15-0BBD-4D3C-BD97-F29BD88260B2}">
      <dsp:nvSpPr>
        <dsp:cNvPr id="0" name=""/>
        <dsp:cNvSpPr/>
      </dsp:nvSpPr>
      <dsp:spPr>
        <a:xfrm>
          <a:off x="1330947" y="1930"/>
          <a:ext cx="465734" cy="46573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7E92EA-4E15-48ED-9127-4061135E7D87}">
      <dsp:nvSpPr>
        <dsp:cNvPr id="0" name=""/>
        <dsp:cNvSpPr/>
      </dsp:nvSpPr>
      <dsp:spPr>
        <a:xfrm rot="10800000">
          <a:off x="1563814" y="606690"/>
          <a:ext cx="5746318" cy="465734"/>
        </a:xfrm>
        <a:prstGeom prst="homePlate">
          <a:avLst/>
        </a:prstGeom>
        <a:solidFill>
          <a:srgbClr val="69B3E7"/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376" tIns="53340" rIns="99568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Montserrat SemiBold" panose="00000700000000000000" pitchFamily="2" charset="-52"/>
            </a:rPr>
            <a:t>Модерация резюме</a:t>
          </a:r>
        </a:p>
      </dsp:txBody>
      <dsp:txXfrm rot="10800000">
        <a:off x="1680247" y="606690"/>
        <a:ext cx="5629885" cy="465734"/>
      </dsp:txXfrm>
    </dsp:sp>
    <dsp:sp modelId="{0D5B36D7-3D1F-4694-8C72-C8E4DF2FF814}">
      <dsp:nvSpPr>
        <dsp:cNvPr id="0" name=""/>
        <dsp:cNvSpPr/>
      </dsp:nvSpPr>
      <dsp:spPr>
        <a:xfrm>
          <a:off x="1330947" y="606690"/>
          <a:ext cx="465734" cy="46573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62B80A-ADCE-4FF8-8C39-2B2E40A0E951}">
      <dsp:nvSpPr>
        <dsp:cNvPr id="0" name=""/>
        <dsp:cNvSpPr/>
      </dsp:nvSpPr>
      <dsp:spPr>
        <a:xfrm rot="10800000">
          <a:off x="1563814" y="1211449"/>
          <a:ext cx="5746318" cy="465734"/>
        </a:xfrm>
        <a:prstGeom prst="homePlate">
          <a:avLst/>
        </a:prstGeom>
        <a:solidFill>
          <a:srgbClr val="69B3E7"/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376" tIns="53340" rIns="99568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Montserrat SemiBold" panose="00000700000000000000" pitchFamily="2" charset="-52"/>
            </a:rPr>
            <a:t>Профилирование</a:t>
          </a:r>
        </a:p>
      </dsp:txBody>
      <dsp:txXfrm rot="10800000">
        <a:off x="1680247" y="1211449"/>
        <a:ext cx="5629885" cy="465734"/>
      </dsp:txXfrm>
    </dsp:sp>
    <dsp:sp modelId="{465576E5-BBFF-4E0F-8486-D7B7F7C8A1D8}">
      <dsp:nvSpPr>
        <dsp:cNvPr id="0" name=""/>
        <dsp:cNvSpPr/>
      </dsp:nvSpPr>
      <dsp:spPr>
        <a:xfrm>
          <a:off x="1330947" y="1211449"/>
          <a:ext cx="465734" cy="46573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01EAAC-CBD1-423F-894A-874567088BDB}">
      <dsp:nvSpPr>
        <dsp:cNvPr id="0" name=""/>
        <dsp:cNvSpPr/>
      </dsp:nvSpPr>
      <dsp:spPr>
        <a:xfrm rot="10800000">
          <a:off x="1563814" y="1816209"/>
          <a:ext cx="5746318" cy="465734"/>
        </a:xfrm>
        <a:prstGeom prst="homePlate">
          <a:avLst/>
        </a:prstGeom>
        <a:solidFill>
          <a:srgbClr val="69B3E7"/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376" tIns="45720" rIns="85344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Montserrat SemiBold" panose="00000700000000000000" pitchFamily="2" charset="-52"/>
            </a:rPr>
            <a:t>Включение мер государственной поддержки и сервисов в индивидуальный план</a:t>
          </a:r>
        </a:p>
      </dsp:txBody>
      <dsp:txXfrm rot="10800000">
        <a:off x="1680247" y="1816209"/>
        <a:ext cx="5629885" cy="465734"/>
      </dsp:txXfrm>
    </dsp:sp>
    <dsp:sp modelId="{17832B2C-C5D7-4A2C-900E-88AEBEFE9DE4}">
      <dsp:nvSpPr>
        <dsp:cNvPr id="0" name=""/>
        <dsp:cNvSpPr/>
      </dsp:nvSpPr>
      <dsp:spPr>
        <a:xfrm>
          <a:off x="1330947" y="1816209"/>
          <a:ext cx="465734" cy="46573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3C2449-F066-4689-8FC1-E8A3F711DA5E}">
      <dsp:nvSpPr>
        <dsp:cNvPr id="0" name=""/>
        <dsp:cNvSpPr/>
      </dsp:nvSpPr>
      <dsp:spPr>
        <a:xfrm rot="10800000">
          <a:off x="1563814" y="2420968"/>
          <a:ext cx="5746318" cy="465734"/>
        </a:xfrm>
        <a:prstGeom prst="homePlate">
          <a:avLst/>
        </a:prstGeom>
        <a:solidFill>
          <a:srgbClr val="69B3E7"/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376" tIns="53340" rIns="99568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Montserrat SemiBold" panose="00000700000000000000" pitchFamily="2" charset="-52"/>
            </a:rPr>
            <a:t>Результат оказания меры</a:t>
          </a:r>
        </a:p>
      </dsp:txBody>
      <dsp:txXfrm rot="10800000">
        <a:off x="1680247" y="2420968"/>
        <a:ext cx="5629885" cy="465734"/>
      </dsp:txXfrm>
    </dsp:sp>
    <dsp:sp modelId="{F24FD8E9-1068-43AF-B370-DF19F29F056C}">
      <dsp:nvSpPr>
        <dsp:cNvPr id="0" name=""/>
        <dsp:cNvSpPr/>
      </dsp:nvSpPr>
      <dsp:spPr>
        <a:xfrm>
          <a:off x="1330947" y="2420968"/>
          <a:ext cx="465734" cy="46573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73B4C5-02E3-481F-9CF1-12EA2F6620C8}">
      <dsp:nvSpPr>
        <dsp:cNvPr id="0" name=""/>
        <dsp:cNvSpPr/>
      </dsp:nvSpPr>
      <dsp:spPr>
        <a:xfrm rot="10800000">
          <a:off x="1563814" y="3025728"/>
          <a:ext cx="5746318" cy="465734"/>
        </a:xfrm>
        <a:prstGeom prst="homePlate">
          <a:avLst/>
        </a:prstGeom>
        <a:solidFill>
          <a:srgbClr val="69B3E7"/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376" tIns="53340" rIns="99568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Montserrat SemiBold" panose="00000700000000000000" pitchFamily="2" charset="-52"/>
            </a:rPr>
            <a:t>Подбор работы</a:t>
          </a:r>
        </a:p>
      </dsp:txBody>
      <dsp:txXfrm rot="10800000">
        <a:off x="1680247" y="3025728"/>
        <a:ext cx="5629885" cy="465734"/>
      </dsp:txXfrm>
    </dsp:sp>
    <dsp:sp modelId="{C26DD24F-3D45-4BE1-BBB0-1A62824CB5DF}">
      <dsp:nvSpPr>
        <dsp:cNvPr id="0" name=""/>
        <dsp:cNvSpPr/>
      </dsp:nvSpPr>
      <dsp:spPr>
        <a:xfrm>
          <a:off x="1330947" y="3025728"/>
          <a:ext cx="465734" cy="46573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7808E4-84AF-498D-B600-ECE64C8828DA}">
      <dsp:nvSpPr>
        <dsp:cNvPr id="0" name=""/>
        <dsp:cNvSpPr/>
      </dsp:nvSpPr>
      <dsp:spPr>
        <a:xfrm rot="10800000">
          <a:off x="1563814" y="3630488"/>
          <a:ext cx="5746318" cy="465734"/>
        </a:xfrm>
        <a:prstGeom prst="homePlate">
          <a:avLst/>
        </a:prstGeom>
        <a:solidFill>
          <a:srgbClr val="69B3E7"/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376" tIns="53340" rIns="99568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Montserrat SemiBold" panose="00000700000000000000" pitchFamily="2" charset="-52"/>
            </a:rPr>
            <a:t>Соблюдение процессуальных сроков</a:t>
          </a:r>
        </a:p>
      </dsp:txBody>
      <dsp:txXfrm rot="10800000">
        <a:off x="1680247" y="3630488"/>
        <a:ext cx="5629885" cy="465734"/>
      </dsp:txXfrm>
    </dsp:sp>
    <dsp:sp modelId="{A96BED02-D333-439D-9334-5AEFD80585BC}">
      <dsp:nvSpPr>
        <dsp:cNvPr id="0" name=""/>
        <dsp:cNvSpPr/>
      </dsp:nvSpPr>
      <dsp:spPr>
        <a:xfrm>
          <a:off x="1330947" y="3630488"/>
          <a:ext cx="465734" cy="46573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4A5EF3CA-8FAC-4FAE-896A-B24A77C1E64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2D22577-0B0B-4E22-8727-802D399045F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CA9A20-1371-454F-AC46-3A0B240139E8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B37EEF98-7227-46C6-BBBC-C8ED60DCBE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CF42F756-E6C6-4E75-A429-0077F965DE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86FB996-031D-4C28-9567-5177F737FC7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931F15-33AB-466B-A147-9D11A3062C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CACA78-443A-4A3A-8DEA-FA015FD6C23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F3AB17-5945-0B20-8C01-AF37DD415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5F90312-2A52-1F2D-FD3C-C17098BFAF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5AEBFC3-7AF4-371B-886E-F3D1F83741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CBF0B8B-97AA-2F54-4749-E1F57A0201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ACA78-443A-4A3A-8DEA-FA015FD6C23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9791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9fda7c7e9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f9fda7c7e9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D029918-C7F2-4D1B-B4EC-EBAACF7998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BC1A9ED4-4156-4A73-903E-7A5C347D50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10607846" y="367451"/>
            <a:ext cx="1098690" cy="432000"/>
          </a:xfrm>
          <a:prstGeom prst="rect">
            <a:avLst/>
          </a:prstGeom>
          <a:ln w="0">
            <a:noFill/>
          </a:ln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B93BB34-7E86-46F2-B7BC-E08E9CE58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12576" y="6504306"/>
            <a:ext cx="479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rgbClr val="69B3E7"/>
                </a:solidFill>
              </a:defRPr>
            </a:lvl1pPr>
          </a:lstStyle>
          <a:p>
            <a:pPr algn="ctr"/>
            <a:fld id="{7D1DD26F-FA5D-6E49-9D6E-F0596D50FBB9}" type="slidenum">
              <a:rPr lang="x-none" sz="1000" smtClean="0">
                <a:latin typeface="Montserrat" pitchFamily="2" charset="77"/>
              </a:rPr>
              <a:pPr algn="ctr"/>
              <a:t>‹#›</a:t>
            </a:fld>
            <a:endParaRPr lang="x-none" sz="1000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831923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436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orient="horz" pos="402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BC1A9ED4-4156-4A73-903E-7A5C347D5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10607846" y="367451"/>
            <a:ext cx="1098690" cy="432000"/>
          </a:xfrm>
          <a:prstGeom prst="rect">
            <a:avLst/>
          </a:prstGeom>
          <a:ln w="0">
            <a:noFill/>
          </a:ln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5EB2C56-E919-4F50-A673-7D1D370DB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12576" y="6504306"/>
            <a:ext cx="479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rgbClr val="69B3E7"/>
                </a:solidFill>
              </a:defRPr>
            </a:lvl1pPr>
          </a:lstStyle>
          <a:p>
            <a:pPr algn="ctr"/>
            <a:fld id="{7D1DD26F-FA5D-6E49-9D6E-F0596D50FBB9}" type="slidenum">
              <a:rPr lang="x-none" sz="1000" smtClean="0">
                <a:latin typeface="Montserrat" pitchFamily="2" charset="77"/>
              </a:rPr>
              <a:pPr algn="ctr"/>
              <a:t>‹#›</a:t>
            </a:fld>
            <a:endParaRPr lang="x-none" sz="1000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132948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436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orient="horz" pos="40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14924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436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orient="horz" pos="402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B6E924D-A499-4A9E-A1CB-2913E8B617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28166" y="357291"/>
            <a:ext cx="1080000" cy="4320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6119177-E16B-44A5-810A-8FDEDECE2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12576" y="6504306"/>
            <a:ext cx="479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fld id="{7D1DD26F-FA5D-6E49-9D6E-F0596D50FBB9}" type="slidenum">
              <a:rPr lang="x-none" sz="1000" smtClean="0">
                <a:latin typeface="Montserrat" pitchFamily="2" charset="77"/>
              </a:rPr>
              <a:pPr algn="ctr"/>
              <a:t>‹#›</a:t>
            </a:fld>
            <a:endParaRPr lang="x-none" sz="1000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332450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>
          <p15:clr>
            <a:srgbClr val="FBAE40"/>
          </p15:clr>
        </p15:guide>
        <p15:guide id="2" orient="horz" pos="436">
          <p15:clr>
            <a:srgbClr val="FBAE40"/>
          </p15:clr>
        </p15:guide>
        <p15:guide id="3" pos="302">
          <p15:clr>
            <a:srgbClr val="FBAE40"/>
          </p15:clr>
        </p15:guide>
        <p15:guide id="4" orient="horz" pos="402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48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6E4538-F88B-C3CF-92DC-6D277ACF22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B6E924D-A499-4A9E-A1CB-2913E8B617F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628166" y="357291"/>
            <a:ext cx="1080000" cy="4320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6119177-E16B-44A5-810A-8FDEDECE2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12576" y="6504306"/>
            <a:ext cx="479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rgbClr val="69B3E7"/>
                </a:solidFill>
              </a:defRPr>
            </a:lvl1pPr>
          </a:lstStyle>
          <a:p>
            <a:pPr algn="ctr"/>
            <a:fld id="{7D1DD26F-FA5D-6E49-9D6E-F0596D50FBB9}" type="slidenum">
              <a:rPr lang="x-none" sz="1000" smtClean="0">
                <a:latin typeface="Montserrat" pitchFamily="2" charset="77"/>
              </a:rPr>
              <a:pPr algn="ctr"/>
              <a:t>‹#›</a:t>
            </a:fld>
            <a:endParaRPr lang="x-none" sz="1000" dirty="0">
              <a:latin typeface="Montserrat" pitchFamily="2" charset="77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5B9B2B1-0686-42F5-3641-AD383C38253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5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95863" y="692149"/>
            <a:ext cx="8716712" cy="7806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3788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436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orient="horz" pos="402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48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ABBE713-137F-4897-83C3-F3BF477722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 t="1562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B6E924D-A499-4A9E-A1CB-2913E8B617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28166" y="357291"/>
            <a:ext cx="1080000" cy="4320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6119177-E16B-44A5-810A-8FDEDECE2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12576" y="6504306"/>
            <a:ext cx="479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rgbClr val="69B3E7"/>
                </a:solidFill>
              </a:defRPr>
            </a:lvl1pPr>
          </a:lstStyle>
          <a:p>
            <a:pPr algn="ctr"/>
            <a:fld id="{7D1DD26F-FA5D-6E49-9D6E-F0596D50FBB9}" type="slidenum">
              <a:rPr lang="x-none" sz="1000" smtClean="0">
                <a:latin typeface="Montserrat" pitchFamily="2" charset="77"/>
              </a:rPr>
              <a:pPr algn="ctr"/>
              <a:t>‹#›</a:t>
            </a:fld>
            <a:endParaRPr lang="x-none" sz="1000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9827941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436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orient="horz" pos="402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48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B6E924D-A499-4A9E-A1CB-2913E8B617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28166" y="357291"/>
            <a:ext cx="1080000" cy="4320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6119177-E16B-44A5-810A-8FDEDECE2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12576" y="6504306"/>
            <a:ext cx="479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rgbClr val="69B3E7"/>
                </a:solidFill>
              </a:defRPr>
            </a:lvl1pPr>
          </a:lstStyle>
          <a:p>
            <a:pPr algn="ctr"/>
            <a:fld id="{7D1DD26F-FA5D-6E49-9D6E-F0596D50FBB9}" type="slidenum">
              <a:rPr lang="x-none" sz="1000" smtClean="0">
                <a:latin typeface="Montserrat" pitchFamily="2" charset="77"/>
              </a:rPr>
              <a:pPr algn="ctr"/>
              <a:t>‹#›</a:t>
            </a:fld>
            <a:endParaRPr lang="x-none" sz="1000" dirty="0">
              <a:latin typeface="Montserrat" pitchFamily="2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A44660-A689-C965-8E7B-FA4CF7CE664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1000"/>
          </a:blip>
          <a:srcRect b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661DC2D9-7975-7684-18DB-BB0C1C649D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9425" y="692149"/>
            <a:ext cx="8716712" cy="7806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2529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436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orient="horz" pos="402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B6E924D-A499-4A9E-A1CB-2913E8B617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28166" y="357291"/>
            <a:ext cx="1080000" cy="4320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6119177-E16B-44A5-810A-8FDEDECE2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12576" y="6504306"/>
            <a:ext cx="479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fld id="{7D1DD26F-FA5D-6E49-9D6E-F0596D50FBB9}" type="slidenum">
              <a:rPr lang="x-none" sz="1000" smtClean="0">
                <a:latin typeface="Montserrat" pitchFamily="2" charset="77"/>
              </a:rPr>
              <a:pPr algn="ctr"/>
              <a:t>‹#›</a:t>
            </a:fld>
            <a:endParaRPr lang="x-none" sz="1000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921454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>
          <p15:clr>
            <a:srgbClr val="FBAE40"/>
          </p15:clr>
        </p15:guide>
        <p15:guide id="2" orient="horz" pos="436">
          <p15:clr>
            <a:srgbClr val="FBAE40"/>
          </p15:clr>
        </p15:guide>
        <p15:guide id="3" pos="302">
          <p15:clr>
            <a:srgbClr val="FBAE40"/>
          </p15:clr>
        </p15:guide>
        <p15:guide id="4" orient="horz" pos="402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280C798-15CD-40A9-BD19-14621473B3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314" r="1690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9F010BE-781B-4EBC-8096-EC254B0ECEC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489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B6E924D-A499-4A9E-A1CB-2913E8B617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28166" y="357291"/>
            <a:ext cx="1080000" cy="4320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6119177-E16B-44A5-810A-8FDEDECE2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12576" y="6504306"/>
            <a:ext cx="479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rgbClr val="69B3E7"/>
                </a:solidFill>
              </a:defRPr>
            </a:lvl1pPr>
          </a:lstStyle>
          <a:p>
            <a:pPr algn="ctr"/>
            <a:fld id="{7D1DD26F-FA5D-6E49-9D6E-F0596D50FBB9}" type="slidenum">
              <a:rPr lang="x-none" sz="1000" smtClean="0">
                <a:latin typeface="Montserrat" pitchFamily="2" charset="77"/>
              </a:rPr>
              <a:pPr algn="ctr"/>
              <a:t>‹#›</a:t>
            </a:fld>
            <a:endParaRPr lang="x-none" sz="1000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163255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>
          <p15:clr>
            <a:srgbClr val="FBAE40"/>
          </p15:clr>
        </p15:guide>
        <p15:guide id="2" orient="horz" pos="436">
          <p15:clr>
            <a:srgbClr val="FBAE40"/>
          </p15:clr>
        </p15:guide>
        <p15:guide id="3" pos="302">
          <p15:clr>
            <a:srgbClr val="FBAE40"/>
          </p15:clr>
        </p15:guide>
        <p15:guide id="4" orient="horz" pos="402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AEE7DB1-4147-461A-B7FC-07A3828F09D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B6E924D-A499-4A9E-A1CB-2913E8B617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28166" y="357291"/>
            <a:ext cx="1080000" cy="432000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3E45AD9-AF41-4B0F-9EA0-575B941A5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12576" y="6504306"/>
            <a:ext cx="4794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rgbClr val="69B3E7"/>
                </a:solidFill>
              </a:defRPr>
            </a:lvl1pPr>
          </a:lstStyle>
          <a:p>
            <a:pPr algn="ctr"/>
            <a:fld id="{7D1DD26F-FA5D-6E49-9D6E-F0596D50FBB9}" type="slidenum">
              <a:rPr lang="x-none" sz="1000" smtClean="0">
                <a:latin typeface="Montserrat" pitchFamily="2" charset="77"/>
              </a:rPr>
              <a:pPr algn="ctr"/>
              <a:t>‹#›</a:t>
            </a:fld>
            <a:endParaRPr lang="x-none" sz="1000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728998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  <p15:guide id="2" orient="horz" pos="436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orient="horz" pos="402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1">
  <p:cSld name="Титульный слайд 1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3" title="шабл преза 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1"/>
            <a:ext cx="1219201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"/>
          <p:cNvSpPr txBox="1">
            <a:spLocks noGrp="1"/>
          </p:cNvSpPr>
          <p:nvPr>
            <p:ph type="ctrTitle"/>
          </p:nvPr>
        </p:nvSpPr>
        <p:spPr>
          <a:xfrm>
            <a:off x="415611" y="1500767"/>
            <a:ext cx="11360800" cy="27368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200"/>
              <a:buNone/>
              <a:defRPr sz="6134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6934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6934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6934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6934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6934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6934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6934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6934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ubTitle" idx="1"/>
          </p:nvPr>
        </p:nvSpPr>
        <p:spPr>
          <a:xfrm>
            <a:off x="415600" y="4286833"/>
            <a:ext cx="11360800" cy="1056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3734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 sz="1333">
                <a:solidFill>
                  <a:schemeClr val="dk2"/>
                </a:solidFill>
              </a:defRPr>
            </a:lvl1pPr>
            <a:lvl2pPr lvl="1">
              <a:buNone/>
              <a:defRPr sz="1333">
                <a:solidFill>
                  <a:schemeClr val="dk2"/>
                </a:solidFill>
              </a:defRPr>
            </a:lvl2pPr>
            <a:lvl3pPr lvl="2">
              <a:buNone/>
              <a:defRPr sz="1333">
                <a:solidFill>
                  <a:schemeClr val="dk2"/>
                </a:solidFill>
              </a:defRPr>
            </a:lvl3pPr>
            <a:lvl4pPr lvl="3">
              <a:buNone/>
              <a:defRPr sz="1333">
                <a:solidFill>
                  <a:schemeClr val="dk2"/>
                </a:solidFill>
              </a:defRPr>
            </a:lvl4pPr>
            <a:lvl5pPr lvl="4">
              <a:buNone/>
              <a:defRPr sz="1333">
                <a:solidFill>
                  <a:schemeClr val="dk2"/>
                </a:solidFill>
              </a:defRPr>
            </a:lvl5pPr>
            <a:lvl6pPr lvl="5">
              <a:buNone/>
              <a:defRPr sz="1333">
                <a:solidFill>
                  <a:schemeClr val="dk2"/>
                </a:solidFill>
              </a:defRPr>
            </a:lvl6pPr>
            <a:lvl7pPr lvl="6">
              <a:buNone/>
              <a:defRPr sz="1333">
                <a:solidFill>
                  <a:schemeClr val="dk2"/>
                </a:solidFill>
              </a:defRPr>
            </a:lvl7pPr>
            <a:lvl8pPr lvl="7">
              <a:buNone/>
              <a:defRPr sz="1333">
                <a:solidFill>
                  <a:schemeClr val="dk2"/>
                </a:solidFill>
              </a:defRPr>
            </a:lvl8pPr>
            <a:lvl9pPr lvl="8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  <p:grpSp>
        <p:nvGrpSpPr>
          <p:cNvPr id="23" name="Google Shape;23;p3"/>
          <p:cNvGrpSpPr/>
          <p:nvPr/>
        </p:nvGrpSpPr>
        <p:grpSpPr>
          <a:xfrm>
            <a:off x="347533" y="254000"/>
            <a:ext cx="11496935" cy="1851867"/>
            <a:chOff x="381000" y="381000"/>
            <a:chExt cx="17245402" cy="2777800"/>
          </a:xfrm>
        </p:grpSpPr>
        <p:pic>
          <p:nvPicPr>
            <p:cNvPr id="24" name="Google Shape;24;p3" title="Ресурс 4.png"/>
            <p:cNvPicPr preferRelativeResize="0"/>
            <p:nvPr/>
          </p:nvPicPr>
          <p:blipFill rotWithShape="1">
            <a:blip r:embed="rId3">
              <a:alphaModFix/>
            </a:blip>
            <a:srcRect r="61995"/>
            <a:stretch/>
          </p:blipFill>
          <p:spPr>
            <a:xfrm>
              <a:off x="381000" y="381000"/>
              <a:ext cx="4679823" cy="2777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3" title="Ресурс 4.png"/>
            <p:cNvPicPr preferRelativeResize="0"/>
            <p:nvPr/>
          </p:nvPicPr>
          <p:blipFill rotWithShape="1">
            <a:blip r:embed="rId3">
              <a:alphaModFix/>
            </a:blip>
            <a:srcRect l="46430"/>
            <a:stretch/>
          </p:blipFill>
          <p:spPr>
            <a:xfrm>
              <a:off x="11029824" y="381000"/>
              <a:ext cx="6596577" cy="277780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866113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4" title="2-1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4800"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 sz="1333"/>
            </a:lvl1pPr>
            <a:lvl2pPr lvl="1">
              <a:buNone/>
              <a:defRPr sz="1333"/>
            </a:lvl2pPr>
            <a:lvl3pPr lvl="2">
              <a:buNone/>
              <a:defRPr sz="1333"/>
            </a:lvl3pPr>
            <a:lvl4pPr lvl="3">
              <a:buNone/>
              <a:defRPr sz="1333"/>
            </a:lvl4pPr>
            <a:lvl5pPr lvl="4">
              <a:buNone/>
              <a:defRPr sz="1333"/>
            </a:lvl5pPr>
            <a:lvl6pPr lvl="5">
              <a:buNone/>
              <a:defRPr sz="1333"/>
            </a:lvl6pPr>
            <a:lvl7pPr lvl="6">
              <a:buNone/>
              <a:defRPr sz="1333"/>
            </a:lvl7pPr>
            <a:lvl8pPr lvl="7">
              <a:buNone/>
              <a:defRPr sz="1333"/>
            </a:lvl8pPr>
            <a:lvl9pPr lvl="8">
              <a:buNone/>
              <a:defRPr sz="1333"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1033955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415600" y="1351190"/>
            <a:ext cx="11360800" cy="763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None/>
              <a:defRPr sz="3334"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415600" y="2294457"/>
            <a:ext cx="11360800" cy="4555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304815" lvl="0" indent="-270947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1867"/>
            </a:lvl1pPr>
            <a:lvl2pPr marL="609630" lvl="1" indent="-270947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1867"/>
            </a:lvl2pPr>
            <a:lvl3pPr marL="914446" lvl="2" indent="-270947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1867"/>
            </a:lvl3pPr>
            <a:lvl4pPr marL="1219261" lvl="3" indent="-270947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1867"/>
            </a:lvl4pPr>
            <a:lvl5pPr marL="1524076" lvl="4" indent="-270947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1867"/>
            </a:lvl5pPr>
            <a:lvl6pPr marL="1828891" lvl="5" indent="-270947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1867"/>
            </a:lvl6pPr>
            <a:lvl7pPr marL="2133707" lvl="6" indent="-270947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1867"/>
            </a:lvl7pPr>
            <a:lvl8pPr marL="2438522" lvl="7" indent="-270947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1867"/>
            </a:lvl8pPr>
            <a:lvl9pPr marL="2743337" lvl="8" indent="-270947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1867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 sz="1333"/>
            </a:lvl1pPr>
            <a:lvl2pPr lvl="1">
              <a:buNone/>
              <a:defRPr sz="1333"/>
            </a:lvl2pPr>
            <a:lvl3pPr lvl="2">
              <a:buNone/>
              <a:defRPr sz="1333"/>
            </a:lvl3pPr>
            <a:lvl4pPr lvl="3">
              <a:buNone/>
              <a:defRPr sz="1333"/>
            </a:lvl4pPr>
            <a:lvl5pPr lvl="4">
              <a:buNone/>
              <a:defRPr sz="1333"/>
            </a:lvl5pPr>
            <a:lvl6pPr lvl="5">
              <a:buNone/>
              <a:defRPr sz="1333"/>
            </a:lvl6pPr>
            <a:lvl7pPr lvl="6">
              <a:buNone/>
              <a:defRPr sz="1333"/>
            </a:lvl7pPr>
            <a:lvl8pPr lvl="7">
              <a:buNone/>
              <a:defRPr sz="1333"/>
            </a:lvl8pPr>
            <a:lvl9pPr lvl="8">
              <a:buNone/>
              <a:defRPr sz="1333"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9815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текст 1 3">
  <p:cSld name="Заголовок и текст 1 3">
    <p:bg>
      <p:bgPr>
        <a:solidFill>
          <a:schemeClr val="lt1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 txBox="1">
            <a:spLocks noGrp="1"/>
          </p:cNvSpPr>
          <p:nvPr>
            <p:ph type="title"/>
          </p:nvPr>
        </p:nvSpPr>
        <p:spPr>
          <a:xfrm>
            <a:off x="415600" y="1605190"/>
            <a:ext cx="11360800" cy="763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3334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1"/>
          </p:nvPr>
        </p:nvSpPr>
        <p:spPr>
          <a:xfrm>
            <a:off x="415600" y="2548457"/>
            <a:ext cx="11360800" cy="4555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304815" lvl="0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1867">
                <a:solidFill>
                  <a:schemeClr val="dk2"/>
                </a:solidFill>
              </a:defRPr>
            </a:lvl1pPr>
            <a:lvl2pPr marL="609630" lvl="1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1867">
                <a:solidFill>
                  <a:schemeClr val="dk2"/>
                </a:solidFill>
              </a:defRPr>
            </a:lvl2pPr>
            <a:lvl3pPr marL="914446" lvl="2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1867">
                <a:solidFill>
                  <a:schemeClr val="dk2"/>
                </a:solidFill>
              </a:defRPr>
            </a:lvl3pPr>
            <a:lvl4pPr marL="1219261" lvl="3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1867">
                <a:solidFill>
                  <a:schemeClr val="dk2"/>
                </a:solidFill>
              </a:defRPr>
            </a:lvl4pPr>
            <a:lvl5pPr marL="1524076" lvl="4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1867">
                <a:solidFill>
                  <a:schemeClr val="dk2"/>
                </a:solidFill>
              </a:defRPr>
            </a:lvl5pPr>
            <a:lvl6pPr marL="1828891" lvl="5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1867">
                <a:solidFill>
                  <a:schemeClr val="dk2"/>
                </a:solidFill>
              </a:defRPr>
            </a:lvl6pPr>
            <a:lvl7pPr marL="2133707" lvl="6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1867">
                <a:solidFill>
                  <a:schemeClr val="dk2"/>
                </a:solidFill>
              </a:defRPr>
            </a:lvl7pPr>
            <a:lvl8pPr marL="2438522" lvl="7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1867">
                <a:solidFill>
                  <a:schemeClr val="dk2"/>
                </a:solidFill>
              </a:defRPr>
            </a:lvl8pPr>
            <a:lvl9pPr marL="2743337" lvl="8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1867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pic>
        <p:nvPicPr>
          <p:cNvPr id="44" name="Google Shape;44;p7" title="шабл преза 2.png"/>
          <p:cNvPicPr preferRelativeResize="0"/>
          <p:nvPr/>
        </p:nvPicPr>
        <p:blipFill rotWithShape="1">
          <a:blip r:embed="rId2">
            <a:alphaModFix/>
          </a:blip>
          <a:srcRect t="39579" b="39582"/>
          <a:stretch/>
        </p:blipFill>
        <p:spPr>
          <a:xfrm>
            <a:off x="-33" y="0"/>
            <a:ext cx="12192067" cy="1429149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 sz="1333"/>
            </a:lvl1pPr>
            <a:lvl2pPr lvl="1">
              <a:buNone/>
              <a:defRPr sz="1333"/>
            </a:lvl2pPr>
            <a:lvl3pPr lvl="2">
              <a:buNone/>
              <a:defRPr sz="1333"/>
            </a:lvl3pPr>
            <a:lvl4pPr lvl="3">
              <a:buNone/>
              <a:defRPr sz="1333"/>
            </a:lvl4pPr>
            <a:lvl5pPr lvl="4">
              <a:buNone/>
              <a:defRPr sz="1333"/>
            </a:lvl5pPr>
            <a:lvl6pPr lvl="5">
              <a:buNone/>
              <a:defRPr sz="1333"/>
            </a:lvl6pPr>
            <a:lvl7pPr lvl="6">
              <a:buNone/>
              <a:defRPr sz="1333"/>
            </a:lvl7pPr>
            <a:lvl8pPr lvl="7">
              <a:buNone/>
              <a:defRPr sz="1333"/>
            </a:lvl8pPr>
            <a:lvl9pPr lvl="8">
              <a:buNone/>
              <a:defRPr sz="1333"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  <p:pic>
        <p:nvPicPr>
          <p:cNvPr id="46" name="Google Shape;46;p7" title="Ресурс 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290" y="243594"/>
            <a:ext cx="4292478" cy="9683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60540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текст 1 3 1">
  <p:cSld name="Заголовок и текст 1 3 1">
    <p:bg>
      <p:bgPr>
        <a:solidFill>
          <a:schemeClr val="lt1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/>
          <p:nvPr/>
        </p:nvSpPr>
        <p:spPr>
          <a:xfrm>
            <a:off x="117" y="1419650"/>
            <a:ext cx="12192000" cy="5438400"/>
          </a:xfrm>
          <a:prstGeom prst="rect">
            <a:avLst/>
          </a:prstGeom>
          <a:gradFill>
            <a:gsLst>
              <a:gs pos="0">
                <a:srgbClr val="E9EFFD"/>
              </a:gs>
              <a:gs pos="50000">
                <a:srgbClr val="D4E0FD"/>
              </a:gs>
              <a:gs pos="100000">
                <a:srgbClr val="B9CDFE"/>
              </a:gs>
            </a:gsLst>
            <a:lin ang="5400012" scaled="0"/>
          </a:gra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" name="Google Shape;49;p8"/>
          <p:cNvSpPr txBox="1">
            <a:spLocks noGrp="1"/>
          </p:cNvSpPr>
          <p:nvPr>
            <p:ph type="title"/>
          </p:nvPr>
        </p:nvSpPr>
        <p:spPr>
          <a:xfrm>
            <a:off x="415600" y="1605190"/>
            <a:ext cx="11360800" cy="763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3334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body" idx="1"/>
          </p:nvPr>
        </p:nvSpPr>
        <p:spPr>
          <a:xfrm>
            <a:off x="415600" y="2548457"/>
            <a:ext cx="11360800" cy="4555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304815" lvl="0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1867">
                <a:solidFill>
                  <a:schemeClr val="dk2"/>
                </a:solidFill>
              </a:defRPr>
            </a:lvl1pPr>
            <a:lvl2pPr marL="609630" lvl="1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1867">
                <a:solidFill>
                  <a:schemeClr val="dk2"/>
                </a:solidFill>
              </a:defRPr>
            </a:lvl2pPr>
            <a:lvl3pPr marL="914446" lvl="2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1867">
                <a:solidFill>
                  <a:schemeClr val="dk2"/>
                </a:solidFill>
              </a:defRPr>
            </a:lvl3pPr>
            <a:lvl4pPr marL="1219261" lvl="3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1867">
                <a:solidFill>
                  <a:schemeClr val="dk2"/>
                </a:solidFill>
              </a:defRPr>
            </a:lvl4pPr>
            <a:lvl5pPr marL="1524076" lvl="4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1867">
                <a:solidFill>
                  <a:schemeClr val="dk2"/>
                </a:solidFill>
              </a:defRPr>
            </a:lvl5pPr>
            <a:lvl6pPr marL="1828891" lvl="5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1867">
                <a:solidFill>
                  <a:schemeClr val="dk2"/>
                </a:solidFill>
              </a:defRPr>
            </a:lvl6pPr>
            <a:lvl7pPr marL="2133707" lvl="6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1867">
                <a:solidFill>
                  <a:schemeClr val="dk2"/>
                </a:solidFill>
              </a:defRPr>
            </a:lvl7pPr>
            <a:lvl8pPr marL="2438522" lvl="7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1867">
                <a:solidFill>
                  <a:schemeClr val="dk2"/>
                </a:solidFill>
              </a:defRPr>
            </a:lvl8pPr>
            <a:lvl9pPr marL="2743337" lvl="8" indent="-27094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1867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pic>
        <p:nvPicPr>
          <p:cNvPr id="51" name="Google Shape;51;p8" title="шабл преза 2.png"/>
          <p:cNvPicPr preferRelativeResize="0"/>
          <p:nvPr/>
        </p:nvPicPr>
        <p:blipFill rotWithShape="1">
          <a:blip r:embed="rId2">
            <a:alphaModFix/>
          </a:blip>
          <a:srcRect t="39579" b="39582"/>
          <a:stretch/>
        </p:blipFill>
        <p:spPr>
          <a:xfrm>
            <a:off x="-33" y="0"/>
            <a:ext cx="12192067" cy="1429149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 sz="1333">
                <a:solidFill>
                  <a:schemeClr val="dk2"/>
                </a:solidFill>
              </a:defRPr>
            </a:lvl1pPr>
            <a:lvl2pPr lvl="1">
              <a:buNone/>
              <a:defRPr sz="1333">
                <a:solidFill>
                  <a:schemeClr val="dk2"/>
                </a:solidFill>
              </a:defRPr>
            </a:lvl2pPr>
            <a:lvl3pPr lvl="2">
              <a:buNone/>
              <a:defRPr sz="1333">
                <a:solidFill>
                  <a:schemeClr val="dk2"/>
                </a:solidFill>
              </a:defRPr>
            </a:lvl3pPr>
            <a:lvl4pPr lvl="3">
              <a:buNone/>
              <a:defRPr sz="1333">
                <a:solidFill>
                  <a:schemeClr val="dk2"/>
                </a:solidFill>
              </a:defRPr>
            </a:lvl4pPr>
            <a:lvl5pPr lvl="4">
              <a:buNone/>
              <a:defRPr sz="1333">
                <a:solidFill>
                  <a:schemeClr val="dk2"/>
                </a:solidFill>
              </a:defRPr>
            </a:lvl5pPr>
            <a:lvl6pPr lvl="5">
              <a:buNone/>
              <a:defRPr sz="1333">
                <a:solidFill>
                  <a:schemeClr val="dk2"/>
                </a:solidFill>
              </a:defRPr>
            </a:lvl6pPr>
            <a:lvl7pPr lvl="6">
              <a:buNone/>
              <a:defRPr sz="1333">
                <a:solidFill>
                  <a:schemeClr val="dk2"/>
                </a:solidFill>
              </a:defRPr>
            </a:lvl7pPr>
            <a:lvl8pPr lvl="7">
              <a:buNone/>
              <a:defRPr sz="1333">
                <a:solidFill>
                  <a:schemeClr val="dk2"/>
                </a:solidFill>
              </a:defRPr>
            </a:lvl8pPr>
            <a:lvl9pPr lvl="8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  <p:pic>
        <p:nvPicPr>
          <p:cNvPr id="53" name="Google Shape;53;p8" title="Ресурс 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290" y="243594"/>
            <a:ext cx="4292478" cy="9683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1528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текст 1 3 1 1">
  <p:cSld name="Заголовок и текст 1 3 1 1">
    <p:bg>
      <p:bgPr>
        <a:solidFill>
          <a:schemeClr val="lt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/>
          <p:nvPr/>
        </p:nvSpPr>
        <p:spPr>
          <a:xfrm>
            <a:off x="117" y="1419650"/>
            <a:ext cx="12192000" cy="5438400"/>
          </a:xfrm>
          <a:prstGeom prst="rect">
            <a:avLst/>
          </a:prstGeom>
          <a:gradFill>
            <a:gsLst>
              <a:gs pos="0">
                <a:srgbClr val="E9EFFD"/>
              </a:gs>
              <a:gs pos="50000">
                <a:srgbClr val="D4E0FD"/>
              </a:gs>
              <a:gs pos="100000">
                <a:srgbClr val="B9CDFE"/>
              </a:gs>
            </a:gsLst>
            <a:lin ang="5400012" scaled="0"/>
          </a:gra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6" name="Google Shape;56;p9" title="шабл преза 2.png"/>
          <p:cNvPicPr preferRelativeResize="0"/>
          <p:nvPr/>
        </p:nvPicPr>
        <p:blipFill rotWithShape="1">
          <a:blip r:embed="rId2">
            <a:alphaModFix/>
          </a:blip>
          <a:srcRect t="39579" b="39582"/>
          <a:stretch/>
        </p:blipFill>
        <p:spPr>
          <a:xfrm>
            <a:off x="-33" y="0"/>
            <a:ext cx="12192067" cy="1429149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 sz="1333">
                <a:solidFill>
                  <a:schemeClr val="dk2"/>
                </a:solidFill>
              </a:defRPr>
            </a:lvl1pPr>
            <a:lvl2pPr lvl="1">
              <a:buNone/>
              <a:defRPr sz="1333">
                <a:solidFill>
                  <a:schemeClr val="dk2"/>
                </a:solidFill>
              </a:defRPr>
            </a:lvl2pPr>
            <a:lvl3pPr lvl="2">
              <a:buNone/>
              <a:defRPr sz="1333">
                <a:solidFill>
                  <a:schemeClr val="dk2"/>
                </a:solidFill>
              </a:defRPr>
            </a:lvl3pPr>
            <a:lvl4pPr lvl="3">
              <a:buNone/>
              <a:defRPr sz="1333">
                <a:solidFill>
                  <a:schemeClr val="dk2"/>
                </a:solidFill>
              </a:defRPr>
            </a:lvl4pPr>
            <a:lvl5pPr lvl="4">
              <a:buNone/>
              <a:defRPr sz="1333">
                <a:solidFill>
                  <a:schemeClr val="dk2"/>
                </a:solidFill>
              </a:defRPr>
            </a:lvl5pPr>
            <a:lvl6pPr lvl="5">
              <a:buNone/>
              <a:defRPr sz="1333">
                <a:solidFill>
                  <a:schemeClr val="dk2"/>
                </a:solidFill>
              </a:defRPr>
            </a:lvl6pPr>
            <a:lvl7pPr lvl="6">
              <a:buNone/>
              <a:defRPr sz="1333">
                <a:solidFill>
                  <a:schemeClr val="dk2"/>
                </a:solidFill>
              </a:defRPr>
            </a:lvl7pPr>
            <a:lvl8pPr lvl="7">
              <a:buNone/>
              <a:defRPr sz="1333">
                <a:solidFill>
                  <a:schemeClr val="dk2"/>
                </a:solidFill>
              </a:defRPr>
            </a:lvl8pPr>
            <a:lvl9pPr lvl="8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  <p:pic>
        <p:nvPicPr>
          <p:cNvPr id="58" name="Google Shape;58;p9" title="Ресурс 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290" y="243594"/>
            <a:ext cx="4292478" cy="968317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354000" y="1999833"/>
            <a:ext cx="5393600" cy="19764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4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ubTitle" idx="1"/>
          </p:nvPr>
        </p:nvSpPr>
        <p:spPr>
          <a:xfrm>
            <a:off x="354000" y="4093033"/>
            <a:ext cx="5393600" cy="1646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9"/>
          <p:cNvSpPr>
            <a:spLocks noGrp="1"/>
          </p:cNvSpPr>
          <p:nvPr>
            <p:ph type="pic" idx="2"/>
          </p:nvPr>
        </p:nvSpPr>
        <p:spPr>
          <a:xfrm>
            <a:off x="6834050" y="1823733"/>
            <a:ext cx="4653800" cy="45472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4489083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текст 1 2">
  <p:cSld name="Заголовок и текст 1 2">
    <p:bg>
      <p:bgPr>
        <a:solidFill>
          <a:schemeClr val="lt1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/>
          <p:nvPr/>
        </p:nvSpPr>
        <p:spPr>
          <a:xfrm>
            <a:off x="1250" y="1415033"/>
            <a:ext cx="12192000" cy="5443000"/>
          </a:xfrm>
          <a:prstGeom prst="rect">
            <a:avLst/>
          </a:prstGeom>
          <a:gradFill>
            <a:gsLst>
              <a:gs pos="0">
                <a:srgbClr val="0D9ADD"/>
              </a:gs>
              <a:gs pos="50000">
                <a:srgbClr val="0F8DD3"/>
              </a:gs>
              <a:gs pos="100000">
                <a:srgbClr val="1D4CB9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4" name="Google Shape;64;p10" title="2-1.png"/>
          <p:cNvPicPr preferRelativeResize="0"/>
          <p:nvPr/>
        </p:nvPicPr>
        <p:blipFill rotWithShape="1">
          <a:blip r:embed="rId2">
            <a:alphaModFix/>
          </a:blip>
          <a:srcRect t="39579" b="39582"/>
          <a:stretch/>
        </p:blipFill>
        <p:spPr>
          <a:xfrm>
            <a:off x="-33" y="0"/>
            <a:ext cx="12192067" cy="142914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0"/>
          <p:cNvSpPr txBox="1">
            <a:spLocks noGrp="1"/>
          </p:cNvSpPr>
          <p:nvPr>
            <p:ph type="title"/>
          </p:nvPr>
        </p:nvSpPr>
        <p:spPr>
          <a:xfrm>
            <a:off x="415600" y="1605190"/>
            <a:ext cx="11360800" cy="763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None/>
              <a:defRPr sz="3334"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 sz="3734"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body" idx="1"/>
          </p:nvPr>
        </p:nvSpPr>
        <p:spPr>
          <a:xfrm>
            <a:off x="415600" y="2548457"/>
            <a:ext cx="11360800" cy="4555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304815" lvl="0" indent="-270947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1867"/>
            </a:lvl1pPr>
            <a:lvl2pPr marL="609630" lvl="1" indent="-270947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1867"/>
            </a:lvl2pPr>
            <a:lvl3pPr marL="914446" lvl="2" indent="-270947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1867"/>
            </a:lvl3pPr>
            <a:lvl4pPr marL="1219261" lvl="3" indent="-270947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1867"/>
            </a:lvl4pPr>
            <a:lvl5pPr marL="1524076" lvl="4" indent="-270947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1867"/>
            </a:lvl5pPr>
            <a:lvl6pPr marL="1828891" lvl="5" indent="-270947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1867"/>
            </a:lvl6pPr>
            <a:lvl7pPr marL="2133707" lvl="6" indent="-270947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1867"/>
            </a:lvl7pPr>
            <a:lvl8pPr marL="2438522" lvl="7" indent="-270947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1867"/>
            </a:lvl8pPr>
            <a:lvl9pPr marL="2743337" lvl="8" indent="-270947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1867"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 sz="1333"/>
            </a:lvl1pPr>
            <a:lvl2pPr lvl="1">
              <a:buNone/>
              <a:defRPr sz="1333"/>
            </a:lvl2pPr>
            <a:lvl3pPr lvl="2">
              <a:buNone/>
              <a:defRPr sz="1333"/>
            </a:lvl3pPr>
            <a:lvl4pPr lvl="3">
              <a:buNone/>
              <a:defRPr sz="1333"/>
            </a:lvl4pPr>
            <a:lvl5pPr lvl="4">
              <a:buNone/>
              <a:defRPr sz="1333"/>
            </a:lvl5pPr>
            <a:lvl6pPr lvl="5">
              <a:buNone/>
              <a:defRPr sz="1333"/>
            </a:lvl6pPr>
            <a:lvl7pPr lvl="6">
              <a:buNone/>
              <a:defRPr sz="1333"/>
            </a:lvl7pPr>
            <a:lvl8pPr lvl="7">
              <a:buNone/>
              <a:defRPr sz="1333"/>
            </a:lvl8pPr>
            <a:lvl9pPr lvl="8">
              <a:buNone/>
              <a:defRPr sz="1333"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  <p:pic>
        <p:nvPicPr>
          <p:cNvPr id="68" name="Google Shape;68;p10" title="белые лого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000" y="254000"/>
            <a:ext cx="4311139" cy="9683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9358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текст 1 1">
  <p:cSld name="Заголовок и текст 1 1">
    <p:bg>
      <p:bgPr>
        <a:solidFill>
          <a:schemeClr val="lt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1"/>
          <p:cNvSpPr/>
          <p:nvPr/>
        </p:nvSpPr>
        <p:spPr>
          <a:xfrm>
            <a:off x="1250" y="1415033"/>
            <a:ext cx="12192000" cy="5443000"/>
          </a:xfrm>
          <a:prstGeom prst="rect">
            <a:avLst/>
          </a:prstGeom>
          <a:gradFill>
            <a:gsLst>
              <a:gs pos="0">
                <a:srgbClr val="0D9ADD"/>
              </a:gs>
              <a:gs pos="50000">
                <a:srgbClr val="0F8DD3"/>
              </a:gs>
              <a:gs pos="100000">
                <a:srgbClr val="1D4CB9"/>
              </a:gs>
            </a:gsLst>
            <a:lin ang="5400012" scaled="0"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1" name="Google Shape;71;p11" title="2-1.png"/>
          <p:cNvPicPr preferRelativeResize="0"/>
          <p:nvPr/>
        </p:nvPicPr>
        <p:blipFill rotWithShape="1">
          <a:blip r:embed="rId2">
            <a:alphaModFix/>
          </a:blip>
          <a:srcRect t="39579" b="39582"/>
          <a:stretch/>
        </p:blipFill>
        <p:spPr>
          <a:xfrm>
            <a:off x="-33" y="0"/>
            <a:ext cx="12192067" cy="1429149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 sz="1333"/>
            </a:lvl1pPr>
            <a:lvl2pPr lvl="1">
              <a:buNone/>
              <a:defRPr sz="1333"/>
            </a:lvl2pPr>
            <a:lvl3pPr lvl="2">
              <a:buNone/>
              <a:defRPr sz="1333"/>
            </a:lvl3pPr>
            <a:lvl4pPr lvl="3">
              <a:buNone/>
              <a:defRPr sz="1333"/>
            </a:lvl4pPr>
            <a:lvl5pPr lvl="4">
              <a:buNone/>
              <a:defRPr sz="1333"/>
            </a:lvl5pPr>
            <a:lvl6pPr lvl="5">
              <a:buNone/>
              <a:defRPr sz="1333"/>
            </a:lvl6pPr>
            <a:lvl7pPr lvl="6">
              <a:buNone/>
              <a:defRPr sz="1333"/>
            </a:lvl7pPr>
            <a:lvl8pPr lvl="7">
              <a:buNone/>
              <a:defRPr sz="1333"/>
            </a:lvl8pPr>
            <a:lvl9pPr lvl="8">
              <a:buNone/>
              <a:defRPr sz="1333"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  <p:pic>
        <p:nvPicPr>
          <p:cNvPr id="73" name="Google Shape;73;p11" title="белые лого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000" y="254000"/>
            <a:ext cx="4311139" cy="968317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1"/>
          <p:cNvSpPr txBox="1">
            <a:spLocks noGrp="1"/>
          </p:cNvSpPr>
          <p:nvPr>
            <p:ph type="title"/>
          </p:nvPr>
        </p:nvSpPr>
        <p:spPr>
          <a:xfrm>
            <a:off x="354000" y="1999833"/>
            <a:ext cx="5393600" cy="19764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subTitle" idx="1"/>
          </p:nvPr>
        </p:nvSpPr>
        <p:spPr>
          <a:xfrm>
            <a:off x="354000" y="4093033"/>
            <a:ext cx="5393600" cy="1646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6" name="Google Shape;76;p11"/>
          <p:cNvSpPr>
            <a:spLocks noGrp="1"/>
          </p:cNvSpPr>
          <p:nvPr>
            <p:ph type="pic" idx="2"/>
          </p:nvPr>
        </p:nvSpPr>
        <p:spPr>
          <a:xfrm>
            <a:off x="6834050" y="1823733"/>
            <a:ext cx="4653800" cy="45472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4320158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3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84" name="Google Shape;84;p13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5600"/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2800"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 sz="1333"/>
            </a:lvl1pPr>
            <a:lvl2pPr lvl="1">
              <a:buNone/>
              <a:defRPr sz="1333"/>
            </a:lvl2pPr>
            <a:lvl3pPr lvl="2">
              <a:buNone/>
              <a:defRPr sz="1333"/>
            </a:lvl3pPr>
            <a:lvl4pPr lvl="3">
              <a:buNone/>
              <a:defRPr sz="1333"/>
            </a:lvl4pPr>
            <a:lvl5pPr lvl="4">
              <a:buNone/>
              <a:defRPr sz="1333"/>
            </a:lvl5pPr>
            <a:lvl6pPr lvl="5">
              <a:buNone/>
              <a:defRPr sz="1333"/>
            </a:lvl6pPr>
            <a:lvl7pPr lvl="6">
              <a:buNone/>
              <a:defRPr sz="1333"/>
            </a:lvl7pPr>
            <a:lvl8pPr lvl="7">
              <a:buNone/>
              <a:defRPr sz="1333"/>
            </a:lvl8pPr>
            <a:lvl9pPr lvl="8">
              <a:buNone/>
              <a:defRPr sz="1333"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  <p:sp>
        <p:nvSpPr>
          <p:cNvPr id="87" name="Google Shape;87;p13"/>
          <p:cNvSpPr>
            <a:spLocks noGrp="1"/>
          </p:cNvSpPr>
          <p:nvPr>
            <p:ph type="pic" idx="2"/>
          </p:nvPr>
        </p:nvSpPr>
        <p:spPr>
          <a:xfrm>
            <a:off x="6280767" y="511933"/>
            <a:ext cx="5461000" cy="55174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416598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5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808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4" r:id="rId2"/>
    <p:sldLayoutId id="2147483652" r:id="rId3"/>
    <p:sldLayoutId id="2147483659" r:id="rId4"/>
    <p:sldLayoutId id="2147483655" r:id="rId5"/>
    <p:sldLayoutId id="2147483678" r:id="rId6"/>
    <p:sldLayoutId id="2147483679" r:id="rId7"/>
    <p:sldLayoutId id="2147483664" r:id="rId8"/>
    <p:sldLayoutId id="2147483662" r:id="rId9"/>
    <p:sldLayoutId id="2147483656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1351190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Montserrat SemiBold"/>
              <a:buNone/>
              <a:defRPr sz="50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2294457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Char char="●"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Char char="○"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Char char="■"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Char char="●"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Char char="○"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Char char="■"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Char char="●"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Char char="○"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Char char="■"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algn="r">
              <a:buNone/>
              <a:defRPr sz="1333">
                <a:solidFill>
                  <a:srgbClr val="00D4FE"/>
                </a:solidFill>
              </a:defRPr>
            </a:lvl1pPr>
            <a:lvl2pPr lvl="1" algn="r">
              <a:buNone/>
              <a:defRPr sz="1333">
                <a:solidFill>
                  <a:srgbClr val="00D4FE"/>
                </a:solidFill>
              </a:defRPr>
            </a:lvl2pPr>
            <a:lvl3pPr lvl="2" algn="r">
              <a:buNone/>
              <a:defRPr sz="1333">
                <a:solidFill>
                  <a:srgbClr val="00D4FE"/>
                </a:solidFill>
              </a:defRPr>
            </a:lvl3pPr>
            <a:lvl4pPr lvl="3" algn="r">
              <a:buNone/>
              <a:defRPr sz="1333">
                <a:solidFill>
                  <a:srgbClr val="00D4FE"/>
                </a:solidFill>
              </a:defRPr>
            </a:lvl4pPr>
            <a:lvl5pPr lvl="4" algn="r">
              <a:buNone/>
              <a:defRPr sz="1333">
                <a:solidFill>
                  <a:srgbClr val="00D4FE"/>
                </a:solidFill>
              </a:defRPr>
            </a:lvl5pPr>
            <a:lvl6pPr lvl="5" algn="r">
              <a:buNone/>
              <a:defRPr sz="1333">
                <a:solidFill>
                  <a:srgbClr val="00D4FE"/>
                </a:solidFill>
              </a:defRPr>
            </a:lvl6pPr>
            <a:lvl7pPr lvl="6" algn="r">
              <a:buNone/>
              <a:defRPr sz="1333">
                <a:solidFill>
                  <a:srgbClr val="00D4FE"/>
                </a:solidFill>
              </a:defRPr>
            </a:lvl7pPr>
            <a:lvl8pPr lvl="7" algn="r">
              <a:buNone/>
              <a:defRPr sz="1333">
                <a:solidFill>
                  <a:srgbClr val="00D4FE"/>
                </a:solidFill>
              </a:defRPr>
            </a:lvl8pPr>
            <a:lvl9pPr lvl="8" algn="r">
              <a:buNone/>
              <a:defRPr sz="1333">
                <a:solidFill>
                  <a:srgbClr val="00D4FE"/>
                </a:solidFill>
              </a:defRPr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  <p:extLst>
      <p:ext uri="{BB962C8B-B14F-4D97-AF65-F5344CB8AC3E}">
        <p14:creationId xmlns:p14="http://schemas.microsoft.com/office/powerpoint/2010/main" val="42716154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6.pn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emf"/><Relationship Id="rId4" Type="http://schemas.openxmlformats.org/officeDocument/2006/relationships/image" Target="../media/image17.emf"/><Relationship Id="rId9" Type="http://schemas.openxmlformats.org/officeDocument/2006/relationships/image" Target="../media/image2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diagramLayout" Target="../diagrams/layout1.xml"/><Relationship Id="rId7" Type="http://schemas.openxmlformats.org/officeDocument/2006/relationships/image" Target="../media/image2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7.pn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F057E0-E1D9-3507-68DE-E0EC49E99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2A74559-A4ED-7633-C76C-C860E36877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99" y="0"/>
            <a:ext cx="12192499" cy="6858000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F6E28A07-467C-F3C9-F431-03FBF0F4FD5F}"/>
              </a:ext>
            </a:extLst>
          </p:cNvPr>
          <p:cNvSpPr/>
          <p:nvPr/>
        </p:nvSpPr>
        <p:spPr>
          <a:xfrm>
            <a:off x="6081830" y="1890259"/>
            <a:ext cx="5519043" cy="286597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-apple-system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-apple-system"/>
                <a:ea typeface="+mn-ea"/>
                <a:cs typeface="+mn-cs"/>
              </a:rPr>
              <a:t>Повышение результативности через системный контроль </a:t>
            </a:r>
            <a:endParaRPr kumimoji="0" lang="ru-RU" sz="4000" b="0" i="0" u="none" strike="noStrike" kern="1200" cap="none" spc="-1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77"/>
              <a:ea typeface="+mn-ea"/>
              <a:cs typeface="+mn-cs"/>
            </a:endParaRPr>
          </a:p>
          <a:p>
            <a:pPr>
              <a:lnSpc>
                <a:spcPct val="80000"/>
              </a:lnSpc>
              <a:spcBef>
                <a:spcPct val="0"/>
              </a:spcBef>
              <a:spcAft>
                <a:spcPts val="1200"/>
              </a:spcAft>
              <a:defRPr/>
            </a:pPr>
            <a:endParaRPr kumimoji="0" lang="ru-RU" sz="4000" u="none" strike="noStrike" kern="1200" cap="none" spc="-1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E8DAB3-5D44-CFF2-1C6D-A8F41C76CBB5}"/>
              </a:ext>
            </a:extLst>
          </p:cNvPr>
          <p:cNvSpPr txBox="1"/>
          <p:nvPr/>
        </p:nvSpPr>
        <p:spPr>
          <a:xfrm>
            <a:off x="6096000" y="6234433"/>
            <a:ext cx="1122038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10751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-1" normalizeH="0" baseline="0" noProof="0" dirty="0">
                <a:ln>
                  <a:noFill/>
                </a:ln>
                <a:solidFill>
                  <a:srgbClr val="69B3E7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Октябрь, 202</a:t>
            </a:r>
            <a:r>
              <a:rPr lang="ru-RU" sz="1200" spc="-1" dirty="0">
                <a:solidFill>
                  <a:srgbClr val="69B3E7"/>
                </a:solidFill>
                <a:latin typeface="Montserrat"/>
              </a:rPr>
              <a:t>6</a:t>
            </a:r>
            <a:endParaRPr kumimoji="0" lang="ru-RU" sz="1200" b="0" i="0" u="none" strike="noStrike" kern="1200" cap="none" spc="-1" normalizeH="0" baseline="0" noProof="0" dirty="0">
              <a:ln>
                <a:noFill/>
              </a:ln>
              <a:solidFill>
                <a:srgbClr val="69B3E7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803195-EDF0-07FE-B618-D8D14BA27548}"/>
              </a:ext>
            </a:extLst>
          </p:cNvPr>
          <p:cNvSpPr txBox="1"/>
          <p:nvPr/>
        </p:nvSpPr>
        <p:spPr>
          <a:xfrm>
            <a:off x="6096000" y="4775698"/>
            <a:ext cx="3913909" cy="640999"/>
          </a:xfrm>
          <a:prstGeom prst="rect">
            <a:avLst/>
          </a:prstGeom>
          <a:noFill/>
        </p:spPr>
        <p:txBody>
          <a:bodyPr wrap="square" lIns="0" tIns="2520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-52"/>
                <a:ea typeface="Inter" panose="020B0502030000000004" pitchFamily="34" charset="0"/>
                <a:cs typeface="+mn-cs"/>
              </a:rPr>
              <a:t>Ирина Голова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-52"/>
                <a:ea typeface="Inter" panose="020B0502030000000004" pitchFamily="34" charset="0"/>
                <a:cs typeface="+mn-cs"/>
              </a:rPr>
              <a:t>Первый заместитель директора Кадрового центра «Работа России» Владимирской области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2B5379D-A977-3A58-506D-FFDB15ABCD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9901" y="691357"/>
            <a:ext cx="905832" cy="35101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A64EC54-2ABC-DEA2-E974-349CE22A7A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6633" y="691357"/>
            <a:ext cx="871676" cy="35101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07217C9-4BE7-1F86-4A7C-A88A8DA077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69209" y="691358"/>
            <a:ext cx="1243366" cy="351010"/>
          </a:xfrm>
          <a:prstGeom prst="rect">
            <a:avLst/>
          </a:prstGeom>
        </p:spPr>
      </p:pic>
      <p:sp>
        <p:nvSpPr>
          <p:cNvPr id="23" name="Rectangle 59">
            <a:extLst>
              <a:ext uri="{FF2B5EF4-FFF2-40B4-BE49-F238E27FC236}">
                <a16:creationId xmlns:a16="http://schemas.microsoft.com/office/drawing/2014/main" id="{442C3BB9-B77A-C2C7-2678-05F8F4CF113F}"/>
              </a:ext>
            </a:extLst>
          </p:cNvPr>
          <p:cNvSpPr/>
          <p:nvPr/>
        </p:nvSpPr>
        <p:spPr>
          <a:xfrm>
            <a:off x="1209676" y="1520825"/>
            <a:ext cx="2590799" cy="132343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-1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 SemiBold" panose="00000700000000000000" pitchFamily="2" charset="-52"/>
                <a:ea typeface="+mn-ea"/>
                <a:cs typeface="+mn-cs"/>
              </a:rPr>
              <a:t>Место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-1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Montserrat SemiBold" panose="00000700000000000000" pitchFamily="2" charset="-52"/>
                <a:ea typeface="+mn-ea"/>
                <a:cs typeface="+mn-cs"/>
              </a:rPr>
              <a:t>для фото</a:t>
            </a:r>
          </a:p>
        </p:txBody>
      </p:sp>
      <p:pic>
        <p:nvPicPr>
          <p:cNvPr id="2" name="Google Shape;17;p2" title="белые лого.png">
            <a:extLst>
              <a:ext uri="{FF2B5EF4-FFF2-40B4-BE49-F238E27FC236}">
                <a16:creationId xmlns:a16="http://schemas.microsoft.com/office/drawing/2014/main" id="{722DF5C7-75FA-1433-8B33-6260A2FEBA2D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46738"/>
          <a:stretch/>
        </p:blipFill>
        <p:spPr>
          <a:xfrm>
            <a:off x="6771808" y="692150"/>
            <a:ext cx="963269" cy="406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8FBA93F-B0A8-1269-93BC-8AAC59F7884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425" y="427290"/>
            <a:ext cx="3925129" cy="52320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24889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Полилиния: фигура 367">
            <a:extLst>
              <a:ext uri="{FF2B5EF4-FFF2-40B4-BE49-F238E27FC236}">
                <a16:creationId xmlns:a16="http://schemas.microsoft.com/office/drawing/2014/main" id="{C20E736C-AECB-30BA-48C8-B82BCADC6521}"/>
              </a:ext>
            </a:extLst>
          </p:cNvPr>
          <p:cNvSpPr/>
          <p:nvPr/>
        </p:nvSpPr>
        <p:spPr>
          <a:xfrm>
            <a:off x="6798291" y="964967"/>
            <a:ext cx="3752640" cy="497520"/>
          </a:xfrm>
          <a:custGeom>
            <a:avLst/>
            <a:gdLst/>
            <a:ahLst/>
            <a:cxnLst/>
            <a:rect l="0" t="0" r="r" b="b"/>
            <a:pathLst>
              <a:path w="10424" h="1753">
                <a:moveTo>
                  <a:pt x="0" y="38"/>
                </a:moveTo>
                <a:cubicBezTo>
                  <a:pt x="0" y="32"/>
                  <a:pt x="3" y="24"/>
                  <a:pt x="6" y="20"/>
                </a:cubicBezTo>
                <a:cubicBezTo>
                  <a:pt x="9" y="14"/>
                  <a:pt x="14" y="9"/>
                  <a:pt x="18" y="6"/>
                </a:cubicBezTo>
                <a:cubicBezTo>
                  <a:pt x="24" y="3"/>
                  <a:pt x="31" y="0"/>
                  <a:pt x="38" y="0"/>
                </a:cubicBezTo>
                <a:lnTo>
                  <a:pt x="10386" y="1"/>
                </a:lnTo>
                <a:cubicBezTo>
                  <a:pt x="10392" y="1"/>
                  <a:pt x="10400" y="3"/>
                  <a:pt x="10404" y="6"/>
                </a:cubicBezTo>
                <a:cubicBezTo>
                  <a:pt x="10410" y="9"/>
                  <a:pt x="10415" y="15"/>
                  <a:pt x="10418" y="20"/>
                </a:cubicBezTo>
                <a:cubicBezTo>
                  <a:pt x="10421" y="26"/>
                  <a:pt x="10424" y="32"/>
                  <a:pt x="10424" y="38"/>
                </a:cubicBezTo>
                <a:lnTo>
                  <a:pt x="10424" y="1716"/>
                </a:lnTo>
                <a:cubicBezTo>
                  <a:pt x="10424" y="1722"/>
                  <a:pt x="10421" y="1728"/>
                  <a:pt x="10418" y="1733"/>
                </a:cubicBezTo>
                <a:cubicBezTo>
                  <a:pt x="10415" y="1739"/>
                  <a:pt x="10410" y="1745"/>
                  <a:pt x="10406" y="1748"/>
                </a:cubicBezTo>
                <a:cubicBezTo>
                  <a:pt x="10400" y="1750"/>
                  <a:pt x="10394" y="1753"/>
                  <a:pt x="10386" y="1753"/>
                </a:cubicBezTo>
                <a:lnTo>
                  <a:pt x="37" y="1753"/>
                </a:lnTo>
                <a:cubicBezTo>
                  <a:pt x="31" y="1753"/>
                  <a:pt x="23" y="1750"/>
                  <a:pt x="18" y="1748"/>
                </a:cubicBezTo>
                <a:cubicBezTo>
                  <a:pt x="12" y="1745"/>
                  <a:pt x="8" y="1739"/>
                  <a:pt x="5" y="1734"/>
                </a:cubicBezTo>
                <a:cubicBezTo>
                  <a:pt x="2" y="1728"/>
                  <a:pt x="0" y="1722"/>
                  <a:pt x="0" y="1716"/>
                </a:cubicBezTo>
                <a:lnTo>
                  <a:pt x="0" y="38"/>
                </a:lnTo>
                <a:close/>
              </a:path>
            </a:pathLst>
          </a:custGeom>
          <a:ln w="19050"/>
          <a:effectLst>
            <a:outerShdw blurRad="139700" dist="38100" dir="2700000" algn="tl" rotWithShape="0">
              <a:srgbClr val="004899">
                <a:alpha val="43000"/>
              </a:srgb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6120" tIns="6120" rIns="6120" bIns="612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57A1E9-410B-446D-B56A-1F7B83A6FF17}"/>
              </a:ext>
            </a:extLst>
          </p:cNvPr>
          <p:cNvSpPr txBox="1"/>
          <p:nvPr/>
        </p:nvSpPr>
        <p:spPr>
          <a:xfrm>
            <a:off x="370000" y="317804"/>
            <a:ext cx="90522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004899"/>
                </a:solidFill>
                <a:effectLst/>
                <a:uLnTx/>
                <a:uFillTx/>
                <a:latin typeface="Montserrat SemiBold" panose="00000700000000000000" pitchFamily="2" charset="-52"/>
                <a:ea typeface="Calibri"/>
                <a:cs typeface="+mn-cs"/>
              </a:rPr>
              <a:t>Система контроля качества</a:t>
            </a:r>
            <a:endParaRPr kumimoji="0" lang="ru-RU" sz="1800" b="0" i="0" u="none" strike="noStrike" kern="1200" cap="none" spc="-1" normalizeH="0" baseline="0" noProof="0" dirty="0">
              <a:ln>
                <a:noFill/>
              </a:ln>
              <a:solidFill>
                <a:srgbClr val="69B3E7"/>
              </a:solidFill>
              <a:effectLst/>
              <a:uLnTx/>
              <a:uFillTx/>
              <a:latin typeface="Montserrat" panose="00000500000000000000" pitchFamily="2" charset="-52"/>
              <a:ea typeface="Calibri"/>
              <a:cs typeface="+mn-cs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4B3EBD8-621A-4AC7-803A-8A84282E2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DD26F-FA5D-6E49-9D6E-F0596D50FBB9}" type="slidenum">
              <a:rPr kumimoji="0" lang="x-none" sz="1000" b="0" i="0" u="none" strike="noStrike" kern="1200" cap="none" spc="0" normalizeH="0" baseline="0" noProof="0">
                <a:ln>
                  <a:noFill/>
                </a:ln>
                <a:solidFill>
                  <a:srgbClr val="69B3E7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x-none" sz="1000" b="0" i="0" u="none" strike="noStrike" kern="1200" cap="none" spc="0" normalizeH="0" baseline="0" noProof="0" dirty="0">
              <a:ln>
                <a:noFill/>
              </a:ln>
              <a:solidFill>
                <a:srgbClr val="69B3E7"/>
              </a:solidFill>
              <a:effectLst/>
              <a:uLnTx/>
              <a:uFillTx/>
              <a:latin typeface="Montserrat" pitchFamily="2" charset="77"/>
              <a:ea typeface="+mn-ea"/>
              <a:cs typeface="+mn-cs"/>
            </a:endParaRPr>
          </a:p>
        </p:txBody>
      </p:sp>
      <p:sp>
        <p:nvSpPr>
          <p:cNvPr id="187" name="Прямая соединительная линия 186">
            <a:extLst>
              <a:ext uri="{FF2B5EF4-FFF2-40B4-BE49-F238E27FC236}">
                <a16:creationId xmlns:a16="http://schemas.microsoft.com/office/drawing/2014/main" id="{1C7D9B5A-9DF3-EA35-B27D-164DEFA25FD7}"/>
              </a:ext>
            </a:extLst>
          </p:cNvPr>
          <p:cNvSpPr/>
          <p:nvPr/>
        </p:nvSpPr>
        <p:spPr>
          <a:xfrm>
            <a:off x="46851" y="865825"/>
            <a:ext cx="10504080" cy="0"/>
          </a:xfrm>
          <a:prstGeom prst="line">
            <a:avLst/>
          </a:prstGeom>
          <a:ln w="37800">
            <a:solidFill>
              <a:srgbClr val="67B8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8720" tIns="-18720" rIns="18720" bIns="-1872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195" name="Полилиния: фигура 194">
            <a:extLst>
              <a:ext uri="{FF2B5EF4-FFF2-40B4-BE49-F238E27FC236}">
                <a16:creationId xmlns:a16="http://schemas.microsoft.com/office/drawing/2014/main" id="{68465091-8234-B4FE-9888-D9391FCA9285}"/>
              </a:ext>
            </a:extLst>
          </p:cNvPr>
          <p:cNvSpPr/>
          <p:nvPr/>
        </p:nvSpPr>
        <p:spPr>
          <a:xfrm>
            <a:off x="7636371" y="1661567"/>
            <a:ext cx="2083680" cy="1745280"/>
          </a:xfrm>
          <a:custGeom>
            <a:avLst/>
            <a:gdLst/>
            <a:ahLst/>
            <a:cxnLst/>
            <a:rect l="0" t="0" r="r" b="b"/>
            <a:pathLst>
              <a:path w="5788" h="4848">
                <a:moveTo>
                  <a:pt x="0" y="0"/>
                </a:moveTo>
                <a:lnTo>
                  <a:pt x="4671" y="0"/>
                </a:lnTo>
                <a:lnTo>
                  <a:pt x="5788" y="2424"/>
                </a:lnTo>
                <a:lnTo>
                  <a:pt x="4671" y="4848"/>
                </a:lnTo>
                <a:lnTo>
                  <a:pt x="0" y="4848"/>
                </a:lnTo>
                <a:lnTo>
                  <a:pt x="0" y="0"/>
                </a:lnTo>
                <a:close/>
              </a:path>
            </a:pathLst>
          </a:custGeom>
          <a:solidFill>
            <a:srgbClr val="69B3E7"/>
          </a:solidFill>
          <a:ln w="0">
            <a:noFill/>
          </a:ln>
          <a:effectLst>
            <a:outerShdw blurRad="101600" dist="38100" dir="2700000" algn="tl" rotWithShape="0">
              <a:srgbClr val="004899">
                <a:alpha val="40000"/>
              </a:srgbClr>
            </a:outerShdw>
          </a:effectLst>
        </p:spPr>
        <p:txBody>
          <a:bodyPr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225" name="Рисунок 224">
            <a:extLst>
              <a:ext uri="{FF2B5EF4-FFF2-40B4-BE49-F238E27FC236}">
                <a16:creationId xmlns:a16="http://schemas.microsoft.com/office/drawing/2014/main" id="{C58777F0-D898-6B43-3BD9-57A9CD276BC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9185" y="1535927"/>
            <a:ext cx="7562306" cy="2003040"/>
          </a:xfrm>
          <a:prstGeom prst="rect">
            <a:avLst/>
          </a:prstGeom>
          <a:ln w="0">
            <a:noFill/>
          </a:ln>
        </p:spPr>
      </p:pic>
      <p:sp>
        <p:nvSpPr>
          <p:cNvPr id="227" name="Полилиния: фигура 226">
            <a:extLst>
              <a:ext uri="{FF2B5EF4-FFF2-40B4-BE49-F238E27FC236}">
                <a16:creationId xmlns:a16="http://schemas.microsoft.com/office/drawing/2014/main" id="{9659CDC3-734E-4DDB-95BC-18FAD2C50B0E}"/>
              </a:ext>
            </a:extLst>
          </p:cNvPr>
          <p:cNvSpPr/>
          <p:nvPr/>
        </p:nvSpPr>
        <p:spPr>
          <a:xfrm>
            <a:off x="1158891" y="1625207"/>
            <a:ext cx="6456240" cy="1749240"/>
          </a:xfrm>
          <a:custGeom>
            <a:avLst/>
            <a:gdLst/>
            <a:ahLst/>
            <a:cxnLst/>
            <a:rect l="0" t="0" r="r" b="b"/>
            <a:pathLst>
              <a:path w="17934" h="4859">
                <a:moveTo>
                  <a:pt x="0" y="101"/>
                </a:moveTo>
                <a:cubicBezTo>
                  <a:pt x="0" y="84"/>
                  <a:pt x="5" y="67"/>
                  <a:pt x="14" y="50"/>
                </a:cubicBezTo>
                <a:cubicBezTo>
                  <a:pt x="23" y="35"/>
                  <a:pt x="35" y="23"/>
                  <a:pt x="52" y="14"/>
                </a:cubicBezTo>
                <a:cubicBezTo>
                  <a:pt x="66" y="4"/>
                  <a:pt x="84" y="0"/>
                  <a:pt x="103" y="0"/>
                </a:cubicBezTo>
                <a:lnTo>
                  <a:pt x="17832" y="0"/>
                </a:lnTo>
                <a:cubicBezTo>
                  <a:pt x="17850" y="0"/>
                  <a:pt x="17867" y="6"/>
                  <a:pt x="17882" y="15"/>
                </a:cubicBezTo>
                <a:cubicBezTo>
                  <a:pt x="17898" y="23"/>
                  <a:pt x="17910" y="35"/>
                  <a:pt x="17919" y="52"/>
                </a:cubicBezTo>
                <a:cubicBezTo>
                  <a:pt x="17928" y="67"/>
                  <a:pt x="17934" y="84"/>
                  <a:pt x="17934" y="102"/>
                </a:cubicBezTo>
                <a:lnTo>
                  <a:pt x="17934" y="4758"/>
                </a:lnTo>
                <a:cubicBezTo>
                  <a:pt x="17934" y="4775"/>
                  <a:pt x="17928" y="4793"/>
                  <a:pt x="17919" y="4808"/>
                </a:cubicBezTo>
                <a:cubicBezTo>
                  <a:pt x="17910" y="4824"/>
                  <a:pt x="17899" y="4836"/>
                  <a:pt x="17882" y="4845"/>
                </a:cubicBezTo>
                <a:cubicBezTo>
                  <a:pt x="17867" y="4854"/>
                  <a:pt x="17850" y="4859"/>
                  <a:pt x="17832" y="4859"/>
                </a:cubicBezTo>
                <a:lnTo>
                  <a:pt x="101" y="4859"/>
                </a:lnTo>
                <a:cubicBezTo>
                  <a:pt x="83" y="4859"/>
                  <a:pt x="66" y="4854"/>
                  <a:pt x="51" y="4845"/>
                </a:cubicBezTo>
                <a:cubicBezTo>
                  <a:pt x="35" y="4836"/>
                  <a:pt x="23" y="4824"/>
                  <a:pt x="14" y="4808"/>
                </a:cubicBezTo>
                <a:cubicBezTo>
                  <a:pt x="5" y="4793"/>
                  <a:pt x="0" y="4775"/>
                  <a:pt x="0" y="4758"/>
                </a:cubicBezTo>
                <a:lnTo>
                  <a:pt x="0" y="101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231" name="Полилиния: фигура 230">
            <a:extLst>
              <a:ext uri="{FF2B5EF4-FFF2-40B4-BE49-F238E27FC236}">
                <a16:creationId xmlns:a16="http://schemas.microsoft.com/office/drawing/2014/main" id="{54A6B0DB-9B8B-34C4-709D-DE721CD67E57}"/>
              </a:ext>
            </a:extLst>
          </p:cNvPr>
          <p:cNvSpPr/>
          <p:nvPr/>
        </p:nvSpPr>
        <p:spPr>
          <a:xfrm>
            <a:off x="262131" y="1625207"/>
            <a:ext cx="1782360" cy="1749240"/>
          </a:xfrm>
          <a:custGeom>
            <a:avLst/>
            <a:gdLst/>
            <a:ahLst/>
            <a:cxnLst/>
            <a:rect l="0" t="0" r="r" b="b"/>
            <a:pathLst>
              <a:path w="4951" h="4859">
                <a:moveTo>
                  <a:pt x="0" y="0"/>
                </a:moveTo>
                <a:lnTo>
                  <a:pt x="3834" y="0"/>
                </a:lnTo>
                <a:lnTo>
                  <a:pt x="4951" y="2430"/>
                </a:lnTo>
                <a:lnTo>
                  <a:pt x="3834" y="4859"/>
                </a:lnTo>
                <a:lnTo>
                  <a:pt x="0" y="4859"/>
                </a:lnTo>
                <a:lnTo>
                  <a:pt x="0" y="0"/>
                </a:lnTo>
                <a:close/>
              </a:path>
            </a:pathLst>
          </a:custGeom>
          <a:solidFill>
            <a:srgbClr val="FF4000"/>
          </a:solidFill>
          <a:ln w="0">
            <a:noFill/>
          </a:ln>
          <a:effectLst>
            <a:outerShdw blurRad="127000" dist="38100" dir="1260000" sx="101000" sy="101000" algn="tl" rotWithShape="0">
              <a:srgbClr val="004899">
                <a:alpha val="35000"/>
              </a:srgbClr>
            </a:outerShdw>
          </a:effectLst>
        </p:spPr>
        <p:txBody>
          <a:bodyPr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573B0C9D-6384-1F3F-E0FB-2B37D5135FBE}"/>
              </a:ext>
            </a:extLst>
          </p:cNvPr>
          <p:cNvSpPr txBox="1"/>
          <p:nvPr/>
        </p:nvSpPr>
        <p:spPr>
          <a:xfrm>
            <a:off x="7927791" y="2079605"/>
            <a:ext cx="1584360" cy="1058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Medium" panose="00000600000000000000" pitchFamily="2" charset="-52"/>
                <a:ea typeface="Tinos"/>
                <a:cs typeface="+mn-cs"/>
              </a:rPr>
              <a:t>Начальник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Medium" panose="00000600000000000000" pitchFamily="2" charset="-52"/>
                <a:ea typeface="Tinos"/>
                <a:cs typeface="+mn-cs"/>
              </a:rPr>
              <a:t>отдела</a:t>
            </a:r>
          </a:p>
          <a:p>
            <a:pPr marL="0" marR="0" lvl="0" indent="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-1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Medium" panose="00000600000000000000" pitchFamily="2" charset="-52"/>
              <a:ea typeface="Tinos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Medium" panose="00000600000000000000" pitchFamily="2" charset="-52"/>
                <a:ea typeface="Tinos"/>
                <a:cs typeface="+mn-cs"/>
              </a:rPr>
              <a:t>(ежедневно)</a:t>
            </a:r>
            <a:r>
              <a:rPr kumimoji="0" lang="ru-RU" sz="1200" b="0" i="0" u="none" strike="noStrike" kern="1200" cap="none" spc="-1" normalizeH="0" baseline="0" noProof="0" dirty="0">
                <a:ln>
                  <a:noFill/>
                </a:ln>
                <a:solidFill>
                  <a:srgbClr val="002260"/>
                </a:solidFill>
                <a:effectLst/>
                <a:uLnTx/>
                <a:uFillTx/>
                <a:latin typeface="Montserrat Medium" panose="00000600000000000000" pitchFamily="2" charset="-52"/>
                <a:ea typeface="Tinos"/>
                <a:cs typeface="+mn-cs"/>
              </a:rPr>
              <a:t>  </a:t>
            </a:r>
            <a:endParaRPr kumimoji="0" lang="ru-RU" sz="12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Medium" panose="00000600000000000000" pitchFamily="2" charset="-52"/>
              <a:ea typeface="+mn-ea"/>
              <a:cs typeface="+mn-cs"/>
            </a:endParaRP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C4EF63C6-3BA4-1E2F-DEA0-2F62D96AD9A4}"/>
              </a:ext>
            </a:extLst>
          </p:cNvPr>
          <p:cNvSpPr txBox="1"/>
          <p:nvPr/>
        </p:nvSpPr>
        <p:spPr>
          <a:xfrm>
            <a:off x="2092011" y="1790447"/>
            <a:ext cx="240840" cy="24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E8BB8861-2D7E-D317-A39D-FACEF2C488A6}"/>
              </a:ext>
            </a:extLst>
          </p:cNvPr>
          <p:cNvSpPr txBox="1"/>
          <p:nvPr/>
        </p:nvSpPr>
        <p:spPr>
          <a:xfrm>
            <a:off x="2390811" y="1759975"/>
            <a:ext cx="4987080" cy="1416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52000" marR="0" lvl="0" indent="-342900" algn="l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-1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ontserrat Medium" panose="00000600000000000000" pitchFamily="2" charset="-52"/>
                <a:ea typeface="Tinos"/>
                <a:cs typeface="+mn-cs"/>
              </a:rPr>
              <a:t>Соответствие внешнего вида сотрудников</a:t>
            </a:r>
          </a:p>
          <a:p>
            <a:pPr marL="252000" marR="0" lvl="0" indent="-342900" algn="l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-1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ontserrat Medium" panose="00000600000000000000" pitchFamily="2" charset="-52"/>
                <a:ea typeface="+mn-ea"/>
                <a:cs typeface="+mn-cs"/>
              </a:rPr>
              <a:t>Соблюдение законодательства</a:t>
            </a:r>
          </a:p>
          <a:p>
            <a:pPr marL="252000" marR="0" lvl="0" indent="-342900" algn="l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-1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ontserrat Medium" panose="00000600000000000000" pitchFamily="2" charset="-52"/>
                <a:ea typeface="+mn-ea"/>
                <a:cs typeface="+mn-cs"/>
              </a:rPr>
              <a:t>Выполнение объема работ</a:t>
            </a:r>
          </a:p>
          <a:p>
            <a:pPr marL="252000" marR="0" lvl="0" indent="-342900" algn="l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-1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ontserrat Medium" panose="00000600000000000000" pitchFamily="2" charset="-52"/>
                <a:ea typeface="+mn-ea"/>
                <a:cs typeface="+mn-cs"/>
              </a:rPr>
              <a:t>Качество оказания МГП, соцвыплат</a:t>
            </a:r>
          </a:p>
          <a:p>
            <a:pPr marL="252000" marR="0" lvl="0" indent="-342900" algn="l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-1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ontserrat Medium" panose="00000600000000000000" pitchFamily="2" charset="-52"/>
                <a:ea typeface="+mn-ea"/>
                <a:cs typeface="+mn-cs"/>
              </a:rPr>
              <a:t>Устранение нарушений</a:t>
            </a:r>
            <a:endParaRPr kumimoji="0" lang="ru-RU" sz="14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Medium" panose="00000600000000000000" pitchFamily="2" charset="-52"/>
              <a:ea typeface="+mn-ea"/>
              <a:cs typeface="+mn-cs"/>
            </a:endParaRP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A6167DD7-18CA-8517-1FA8-A5AE465A9C7F}"/>
              </a:ext>
            </a:extLst>
          </p:cNvPr>
          <p:cNvSpPr txBox="1"/>
          <p:nvPr/>
        </p:nvSpPr>
        <p:spPr>
          <a:xfrm>
            <a:off x="2092011" y="2079887"/>
            <a:ext cx="240840" cy="24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E9D53039-B4BE-1C85-AF23-8D359D52C10C}"/>
              </a:ext>
            </a:extLst>
          </p:cNvPr>
          <p:cNvSpPr txBox="1"/>
          <p:nvPr/>
        </p:nvSpPr>
        <p:spPr>
          <a:xfrm>
            <a:off x="2092011" y="2369327"/>
            <a:ext cx="240840" cy="24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6080DFA7-8628-AE5A-8ADA-B615615F7E69}"/>
              </a:ext>
            </a:extLst>
          </p:cNvPr>
          <p:cNvSpPr txBox="1"/>
          <p:nvPr/>
        </p:nvSpPr>
        <p:spPr>
          <a:xfrm>
            <a:off x="2092011" y="2658767"/>
            <a:ext cx="240840" cy="24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0F1E4A6C-1427-187D-1C35-60395522A231}"/>
              </a:ext>
            </a:extLst>
          </p:cNvPr>
          <p:cNvSpPr txBox="1"/>
          <p:nvPr/>
        </p:nvSpPr>
        <p:spPr>
          <a:xfrm>
            <a:off x="2092011" y="2948207"/>
            <a:ext cx="240840" cy="24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259" name="Полилиния: фигура 258">
            <a:extLst>
              <a:ext uri="{FF2B5EF4-FFF2-40B4-BE49-F238E27FC236}">
                <a16:creationId xmlns:a16="http://schemas.microsoft.com/office/drawing/2014/main" id="{7A4A7F2B-356D-EF59-D1F5-DE5ABD668D83}"/>
              </a:ext>
            </a:extLst>
          </p:cNvPr>
          <p:cNvSpPr/>
          <p:nvPr/>
        </p:nvSpPr>
        <p:spPr>
          <a:xfrm>
            <a:off x="9618891" y="1609727"/>
            <a:ext cx="2083680" cy="1742760"/>
          </a:xfrm>
          <a:custGeom>
            <a:avLst/>
            <a:gdLst/>
            <a:ahLst/>
            <a:cxnLst/>
            <a:rect l="0" t="0" r="r" b="b"/>
            <a:pathLst>
              <a:path w="5788" h="4841">
                <a:moveTo>
                  <a:pt x="0" y="0"/>
                </a:moveTo>
                <a:lnTo>
                  <a:pt x="4673" y="0"/>
                </a:lnTo>
                <a:lnTo>
                  <a:pt x="5788" y="2419"/>
                </a:lnTo>
                <a:lnTo>
                  <a:pt x="4673" y="4841"/>
                </a:lnTo>
                <a:lnTo>
                  <a:pt x="0" y="4841"/>
                </a:lnTo>
                <a:lnTo>
                  <a:pt x="0" y="0"/>
                </a:lnTo>
                <a:close/>
              </a:path>
            </a:pathLst>
          </a:custGeom>
          <a:solidFill>
            <a:srgbClr val="69B3E7"/>
          </a:solidFill>
          <a:ln w="0">
            <a:noFill/>
          </a:ln>
          <a:effectLst>
            <a:outerShdw blurRad="165100" dist="38100" dir="2700000" sx="101000" sy="101000" algn="tl" rotWithShape="0">
              <a:srgbClr val="004899">
                <a:alpha val="40000"/>
              </a:srgbClr>
            </a:outerShdw>
          </a:effectLst>
        </p:spPr>
        <p:txBody>
          <a:bodyPr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05" name="Полилиния: фигура 304">
            <a:extLst>
              <a:ext uri="{FF2B5EF4-FFF2-40B4-BE49-F238E27FC236}">
                <a16:creationId xmlns:a16="http://schemas.microsoft.com/office/drawing/2014/main" id="{64E9621D-B318-65FF-204B-6C10448158FE}"/>
              </a:ext>
            </a:extLst>
          </p:cNvPr>
          <p:cNvSpPr/>
          <p:nvPr/>
        </p:nvSpPr>
        <p:spPr>
          <a:xfrm>
            <a:off x="550851" y="963887"/>
            <a:ext cx="3752640" cy="497520"/>
          </a:xfrm>
          <a:custGeom>
            <a:avLst/>
            <a:gdLst/>
            <a:ahLst/>
            <a:cxnLst/>
            <a:rect l="0" t="0" r="r" b="b"/>
            <a:pathLst>
              <a:path w="10424" h="1753">
                <a:moveTo>
                  <a:pt x="0" y="38"/>
                </a:moveTo>
                <a:cubicBezTo>
                  <a:pt x="0" y="32"/>
                  <a:pt x="3" y="24"/>
                  <a:pt x="6" y="20"/>
                </a:cubicBezTo>
                <a:cubicBezTo>
                  <a:pt x="9" y="14"/>
                  <a:pt x="14" y="9"/>
                  <a:pt x="18" y="6"/>
                </a:cubicBezTo>
                <a:cubicBezTo>
                  <a:pt x="24" y="3"/>
                  <a:pt x="31" y="0"/>
                  <a:pt x="38" y="0"/>
                </a:cubicBezTo>
                <a:lnTo>
                  <a:pt x="10386" y="1"/>
                </a:lnTo>
                <a:cubicBezTo>
                  <a:pt x="10392" y="1"/>
                  <a:pt x="10400" y="3"/>
                  <a:pt x="10404" y="6"/>
                </a:cubicBezTo>
                <a:cubicBezTo>
                  <a:pt x="10410" y="9"/>
                  <a:pt x="10415" y="15"/>
                  <a:pt x="10418" y="20"/>
                </a:cubicBezTo>
                <a:cubicBezTo>
                  <a:pt x="10421" y="26"/>
                  <a:pt x="10424" y="32"/>
                  <a:pt x="10424" y="38"/>
                </a:cubicBezTo>
                <a:lnTo>
                  <a:pt x="10424" y="1716"/>
                </a:lnTo>
                <a:cubicBezTo>
                  <a:pt x="10424" y="1722"/>
                  <a:pt x="10421" y="1728"/>
                  <a:pt x="10418" y="1733"/>
                </a:cubicBezTo>
                <a:cubicBezTo>
                  <a:pt x="10415" y="1739"/>
                  <a:pt x="10410" y="1745"/>
                  <a:pt x="10406" y="1748"/>
                </a:cubicBezTo>
                <a:cubicBezTo>
                  <a:pt x="10400" y="1750"/>
                  <a:pt x="10394" y="1753"/>
                  <a:pt x="10386" y="1753"/>
                </a:cubicBezTo>
                <a:lnTo>
                  <a:pt x="37" y="1753"/>
                </a:lnTo>
                <a:cubicBezTo>
                  <a:pt x="31" y="1753"/>
                  <a:pt x="23" y="1750"/>
                  <a:pt x="18" y="1748"/>
                </a:cubicBezTo>
                <a:cubicBezTo>
                  <a:pt x="12" y="1745"/>
                  <a:pt x="8" y="1739"/>
                  <a:pt x="5" y="1734"/>
                </a:cubicBezTo>
                <a:cubicBezTo>
                  <a:pt x="2" y="1728"/>
                  <a:pt x="0" y="1722"/>
                  <a:pt x="0" y="1716"/>
                </a:cubicBezTo>
                <a:lnTo>
                  <a:pt x="0" y="38"/>
                </a:lnTo>
                <a:close/>
              </a:path>
            </a:pathLst>
          </a:custGeom>
          <a:ln w="19050"/>
          <a:effectLst>
            <a:outerShdw blurRad="139700" dist="38100" dir="2700000" algn="tl" rotWithShape="0">
              <a:srgbClr val="004899">
                <a:alpha val="43000"/>
              </a:srgb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6120" tIns="6120" rIns="6120" bIns="612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875AE5A1-E135-1F18-83D7-ECC11FDC9C9F}"/>
              </a:ext>
            </a:extLst>
          </p:cNvPr>
          <p:cNvSpPr txBox="1"/>
          <p:nvPr/>
        </p:nvSpPr>
        <p:spPr>
          <a:xfrm>
            <a:off x="1357278" y="1059647"/>
            <a:ext cx="2139786" cy="337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-1" normalizeH="0" baseline="0" noProof="0" dirty="0">
                <a:ln>
                  <a:noFill/>
                </a:ln>
                <a:solidFill>
                  <a:srgbClr val="E5481D"/>
                </a:solidFill>
                <a:effectLst/>
                <a:uLnTx/>
                <a:uFillTx/>
                <a:latin typeface="Montserrat SemiBold" panose="00000700000000000000" pitchFamily="2" charset="-52"/>
                <a:ea typeface="Tinos"/>
                <a:cs typeface="+mn-cs"/>
              </a:rPr>
              <a:t>I.  Самоконтроль</a:t>
            </a:r>
            <a:endParaRPr kumimoji="0" lang="ru-RU" sz="1800" b="0" i="0" u="none" strike="noStrike" kern="1200" cap="none" spc="-1" normalizeH="0" baseline="0" noProof="0" dirty="0">
              <a:ln>
                <a:noFill/>
              </a:ln>
              <a:solidFill>
                <a:srgbClr val="E5481D"/>
              </a:solidFill>
              <a:effectLst/>
              <a:uLnTx/>
              <a:uFillTx/>
              <a:latin typeface="Montserrat SemiBold" panose="00000700000000000000" pitchFamily="2" charset="-52"/>
              <a:ea typeface="+mn-ea"/>
              <a:cs typeface="+mn-cs"/>
            </a:endParaRPr>
          </a:p>
        </p:txBody>
      </p:sp>
      <p:sp>
        <p:nvSpPr>
          <p:cNvPr id="317" name="TextBox 316">
            <a:extLst>
              <a:ext uri="{FF2B5EF4-FFF2-40B4-BE49-F238E27FC236}">
                <a16:creationId xmlns:a16="http://schemas.microsoft.com/office/drawing/2014/main" id="{52B7DEA4-5620-99FC-4C1F-4DB208CD6444}"/>
              </a:ext>
            </a:extLst>
          </p:cNvPr>
          <p:cNvSpPr txBox="1"/>
          <p:nvPr/>
        </p:nvSpPr>
        <p:spPr>
          <a:xfrm>
            <a:off x="7098891" y="1076927"/>
            <a:ext cx="279000" cy="279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2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25" name="TextBox 324">
            <a:extLst>
              <a:ext uri="{FF2B5EF4-FFF2-40B4-BE49-F238E27FC236}">
                <a16:creationId xmlns:a16="http://schemas.microsoft.com/office/drawing/2014/main" id="{6461A115-638C-2B4E-B308-BD23F35323AB}"/>
              </a:ext>
            </a:extLst>
          </p:cNvPr>
          <p:cNvSpPr txBox="1"/>
          <p:nvPr/>
        </p:nvSpPr>
        <p:spPr>
          <a:xfrm>
            <a:off x="7945611" y="2660567"/>
            <a:ext cx="1379880" cy="28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4EF4EC62-EE59-B133-03F3-641FF672E9F8}"/>
              </a:ext>
            </a:extLst>
          </p:cNvPr>
          <p:cNvSpPr txBox="1"/>
          <p:nvPr/>
        </p:nvSpPr>
        <p:spPr>
          <a:xfrm>
            <a:off x="7022244" y="1058927"/>
            <a:ext cx="3626280" cy="3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-1" normalizeH="0" baseline="0" noProof="0" dirty="0">
                <a:ln>
                  <a:noFill/>
                </a:ln>
                <a:solidFill>
                  <a:srgbClr val="E6481D"/>
                </a:solidFill>
                <a:effectLst/>
                <a:uLnTx/>
                <a:uFillTx/>
                <a:latin typeface="Montserrat SemiBold" panose="00000700000000000000" pitchFamily="2" charset="-52"/>
                <a:ea typeface="Tinos"/>
                <a:cs typeface="+mn-cs"/>
              </a:rPr>
              <a:t>II. Текущий контроль ТЦЗН</a:t>
            </a:r>
            <a:endParaRPr kumimoji="0" lang="ru-RU" sz="1800" b="0" i="0" u="none" strike="noStrike" kern="1200" cap="none" spc="-1" normalizeH="0" baseline="0" noProof="0" dirty="0">
              <a:ln>
                <a:noFill/>
              </a:ln>
              <a:solidFill>
                <a:srgbClr val="E6481D"/>
              </a:solidFill>
              <a:effectLst/>
              <a:uLnTx/>
              <a:uFillTx/>
              <a:latin typeface="Montserrat SemiBold" panose="00000700000000000000" pitchFamily="2" charset="-52"/>
              <a:ea typeface="+mn-ea"/>
              <a:cs typeface="+mn-cs"/>
            </a:endParaRPr>
          </a:p>
        </p:txBody>
      </p:sp>
      <p:sp>
        <p:nvSpPr>
          <p:cNvPr id="353" name="TextBox 352">
            <a:extLst>
              <a:ext uri="{FF2B5EF4-FFF2-40B4-BE49-F238E27FC236}">
                <a16:creationId xmlns:a16="http://schemas.microsoft.com/office/drawing/2014/main" id="{A8C145EB-BA92-56F9-BB38-BC0A6540F62F}"/>
              </a:ext>
            </a:extLst>
          </p:cNvPr>
          <p:cNvSpPr txBox="1"/>
          <p:nvPr/>
        </p:nvSpPr>
        <p:spPr>
          <a:xfrm>
            <a:off x="739131" y="3802847"/>
            <a:ext cx="279000" cy="279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2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70" name="TextBox 369">
            <a:extLst>
              <a:ext uri="{FF2B5EF4-FFF2-40B4-BE49-F238E27FC236}">
                <a16:creationId xmlns:a16="http://schemas.microsoft.com/office/drawing/2014/main" id="{C2030AA3-CABA-D5BA-E6CE-A829A1D4605E}"/>
              </a:ext>
            </a:extLst>
          </p:cNvPr>
          <p:cNvSpPr txBox="1"/>
          <p:nvPr/>
        </p:nvSpPr>
        <p:spPr>
          <a:xfrm>
            <a:off x="498377" y="2044607"/>
            <a:ext cx="1584360" cy="1058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Medium" panose="00000600000000000000" pitchFamily="2" charset="-52"/>
                <a:ea typeface="Tinos"/>
                <a:cs typeface="+mn-cs"/>
              </a:rPr>
              <a:t>Каждый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Medium" panose="00000600000000000000" pitchFamily="2" charset="-52"/>
                <a:ea typeface="Tinos"/>
                <a:cs typeface="+mn-cs"/>
              </a:rPr>
              <a:t>сотрудник</a:t>
            </a:r>
          </a:p>
          <a:p>
            <a:pPr marL="0" marR="0" lvl="0" indent="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-1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Medium" panose="00000600000000000000" pitchFamily="2" charset="-52"/>
              <a:ea typeface="Tinos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Medium" panose="00000600000000000000" pitchFamily="2" charset="-52"/>
                <a:ea typeface="Tinos"/>
                <a:cs typeface="+mn-cs"/>
              </a:rPr>
              <a:t>(ежедневно)</a:t>
            </a:r>
            <a:r>
              <a:rPr kumimoji="0" lang="ru-RU" sz="1200" b="0" i="0" u="none" strike="noStrike" kern="1200" cap="none" spc="-1" normalizeH="0" baseline="0" noProof="0" dirty="0">
                <a:ln>
                  <a:noFill/>
                </a:ln>
                <a:solidFill>
                  <a:srgbClr val="002260"/>
                </a:solidFill>
                <a:effectLst/>
                <a:uLnTx/>
                <a:uFillTx/>
                <a:latin typeface="Montserrat Medium" panose="00000600000000000000" pitchFamily="2" charset="-52"/>
                <a:ea typeface="Tinos"/>
                <a:cs typeface="+mn-cs"/>
              </a:rPr>
              <a:t>  </a:t>
            </a:r>
            <a:endParaRPr kumimoji="0" lang="ru-RU" sz="12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Medium" panose="00000600000000000000" pitchFamily="2" charset="-52"/>
              <a:ea typeface="+mn-ea"/>
              <a:cs typeface="+mn-cs"/>
            </a:endParaRPr>
          </a:p>
        </p:txBody>
      </p:sp>
      <p:sp>
        <p:nvSpPr>
          <p:cNvPr id="372" name="TextBox 371">
            <a:extLst>
              <a:ext uri="{FF2B5EF4-FFF2-40B4-BE49-F238E27FC236}">
                <a16:creationId xmlns:a16="http://schemas.microsoft.com/office/drawing/2014/main" id="{9E490E07-D475-CDA9-E6FB-D429722F1D33}"/>
              </a:ext>
            </a:extLst>
          </p:cNvPr>
          <p:cNvSpPr txBox="1"/>
          <p:nvPr/>
        </p:nvSpPr>
        <p:spPr>
          <a:xfrm>
            <a:off x="9967748" y="2031287"/>
            <a:ext cx="1584360" cy="1058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Medium" panose="00000600000000000000" pitchFamily="2" charset="-52"/>
                <a:ea typeface="Tinos"/>
                <a:cs typeface="+mn-cs"/>
              </a:rPr>
              <a:t>Директор филиала</a:t>
            </a:r>
          </a:p>
          <a:p>
            <a:pPr marL="0" marR="0" lvl="0" indent="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-1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Medium" panose="00000600000000000000" pitchFamily="2" charset="-52"/>
              <a:ea typeface="Tinos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Medium" panose="00000600000000000000" pitchFamily="2" charset="-52"/>
                <a:ea typeface="Tinos"/>
                <a:cs typeface="+mn-cs"/>
              </a:rPr>
              <a:t>(еженедельно)</a:t>
            </a:r>
            <a:r>
              <a:rPr kumimoji="0" lang="ru-RU" sz="1200" b="0" i="0" u="none" strike="noStrike" kern="1200" cap="none" spc="-1" normalizeH="0" baseline="0" noProof="0" dirty="0">
                <a:ln>
                  <a:noFill/>
                </a:ln>
                <a:solidFill>
                  <a:srgbClr val="002260"/>
                </a:solidFill>
                <a:effectLst/>
                <a:uLnTx/>
                <a:uFillTx/>
                <a:latin typeface="Montserrat Medium" panose="00000600000000000000" pitchFamily="2" charset="-52"/>
                <a:ea typeface="Tinos"/>
                <a:cs typeface="+mn-cs"/>
              </a:rPr>
              <a:t>  </a:t>
            </a:r>
            <a:endParaRPr kumimoji="0" lang="ru-RU" sz="12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Medium" panose="00000600000000000000" pitchFamily="2" charset="-52"/>
              <a:ea typeface="+mn-ea"/>
              <a:cs typeface="+mn-cs"/>
            </a:endParaRPr>
          </a:p>
        </p:txBody>
      </p:sp>
      <p:sp>
        <p:nvSpPr>
          <p:cNvPr id="374" name="Полилиния: фигура 373">
            <a:extLst>
              <a:ext uri="{FF2B5EF4-FFF2-40B4-BE49-F238E27FC236}">
                <a16:creationId xmlns:a16="http://schemas.microsoft.com/office/drawing/2014/main" id="{D7564349-4F6C-9D14-C960-C016E3F7F140}"/>
              </a:ext>
            </a:extLst>
          </p:cNvPr>
          <p:cNvSpPr/>
          <p:nvPr/>
        </p:nvSpPr>
        <p:spPr>
          <a:xfrm>
            <a:off x="6798291" y="3800987"/>
            <a:ext cx="3752640" cy="497520"/>
          </a:xfrm>
          <a:custGeom>
            <a:avLst/>
            <a:gdLst/>
            <a:ahLst/>
            <a:cxnLst/>
            <a:rect l="0" t="0" r="r" b="b"/>
            <a:pathLst>
              <a:path w="10424" h="1753">
                <a:moveTo>
                  <a:pt x="0" y="38"/>
                </a:moveTo>
                <a:cubicBezTo>
                  <a:pt x="0" y="32"/>
                  <a:pt x="3" y="24"/>
                  <a:pt x="6" y="20"/>
                </a:cubicBezTo>
                <a:cubicBezTo>
                  <a:pt x="9" y="14"/>
                  <a:pt x="14" y="9"/>
                  <a:pt x="18" y="6"/>
                </a:cubicBezTo>
                <a:cubicBezTo>
                  <a:pt x="24" y="3"/>
                  <a:pt x="31" y="0"/>
                  <a:pt x="38" y="0"/>
                </a:cubicBezTo>
                <a:lnTo>
                  <a:pt x="10386" y="1"/>
                </a:lnTo>
                <a:cubicBezTo>
                  <a:pt x="10392" y="1"/>
                  <a:pt x="10400" y="3"/>
                  <a:pt x="10404" y="6"/>
                </a:cubicBezTo>
                <a:cubicBezTo>
                  <a:pt x="10410" y="9"/>
                  <a:pt x="10415" y="15"/>
                  <a:pt x="10418" y="20"/>
                </a:cubicBezTo>
                <a:cubicBezTo>
                  <a:pt x="10421" y="26"/>
                  <a:pt x="10424" y="32"/>
                  <a:pt x="10424" y="38"/>
                </a:cubicBezTo>
                <a:lnTo>
                  <a:pt x="10424" y="1716"/>
                </a:lnTo>
                <a:cubicBezTo>
                  <a:pt x="10424" y="1722"/>
                  <a:pt x="10421" y="1728"/>
                  <a:pt x="10418" y="1733"/>
                </a:cubicBezTo>
                <a:cubicBezTo>
                  <a:pt x="10415" y="1739"/>
                  <a:pt x="10410" y="1745"/>
                  <a:pt x="10406" y="1748"/>
                </a:cubicBezTo>
                <a:cubicBezTo>
                  <a:pt x="10400" y="1750"/>
                  <a:pt x="10394" y="1753"/>
                  <a:pt x="10386" y="1753"/>
                </a:cubicBezTo>
                <a:lnTo>
                  <a:pt x="37" y="1753"/>
                </a:lnTo>
                <a:cubicBezTo>
                  <a:pt x="31" y="1753"/>
                  <a:pt x="23" y="1750"/>
                  <a:pt x="18" y="1748"/>
                </a:cubicBezTo>
                <a:cubicBezTo>
                  <a:pt x="12" y="1745"/>
                  <a:pt x="8" y="1739"/>
                  <a:pt x="5" y="1734"/>
                </a:cubicBezTo>
                <a:cubicBezTo>
                  <a:pt x="2" y="1728"/>
                  <a:pt x="0" y="1722"/>
                  <a:pt x="0" y="1716"/>
                </a:cubicBezTo>
                <a:lnTo>
                  <a:pt x="0" y="38"/>
                </a:lnTo>
                <a:close/>
              </a:path>
            </a:pathLst>
          </a:custGeom>
          <a:ln w="19050"/>
          <a:effectLst>
            <a:outerShdw blurRad="139700" dist="38100" dir="2700000" algn="tl" rotWithShape="0">
              <a:srgbClr val="004899">
                <a:alpha val="43000"/>
              </a:srgb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6120" tIns="6120" rIns="6120" bIns="612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378" name="Рисунок 377">
            <a:extLst>
              <a:ext uri="{FF2B5EF4-FFF2-40B4-BE49-F238E27FC236}">
                <a16:creationId xmlns:a16="http://schemas.microsoft.com/office/drawing/2014/main" id="{E73CCA01-2341-35BA-9A2C-FBE316BB68E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9185" y="4371947"/>
            <a:ext cx="11929079" cy="2003040"/>
          </a:xfrm>
          <a:prstGeom prst="rect">
            <a:avLst/>
          </a:prstGeom>
          <a:ln w="0">
            <a:noFill/>
          </a:ln>
        </p:spPr>
      </p:pic>
      <p:sp>
        <p:nvSpPr>
          <p:cNvPr id="380" name="Полилиния: фигура 379">
            <a:extLst>
              <a:ext uri="{FF2B5EF4-FFF2-40B4-BE49-F238E27FC236}">
                <a16:creationId xmlns:a16="http://schemas.microsoft.com/office/drawing/2014/main" id="{5A05A388-5BD2-2580-B5DF-6991A43DCDB0}"/>
              </a:ext>
            </a:extLst>
          </p:cNvPr>
          <p:cNvSpPr/>
          <p:nvPr/>
        </p:nvSpPr>
        <p:spPr>
          <a:xfrm>
            <a:off x="1158891" y="4461227"/>
            <a:ext cx="10770978" cy="1749240"/>
          </a:xfrm>
          <a:custGeom>
            <a:avLst/>
            <a:gdLst/>
            <a:ahLst/>
            <a:cxnLst/>
            <a:rect l="0" t="0" r="r" b="b"/>
            <a:pathLst>
              <a:path w="17934" h="4859">
                <a:moveTo>
                  <a:pt x="0" y="101"/>
                </a:moveTo>
                <a:cubicBezTo>
                  <a:pt x="0" y="84"/>
                  <a:pt x="5" y="67"/>
                  <a:pt x="14" y="50"/>
                </a:cubicBezTo>
                <a:cubicBezTo>
                  <a:pt x="23" y="35"/>
                  <a:pt x="35" y="23"/>
                  <a:pt x="52" y="14"/>
                </a:cubicBezTo>
                <a:cubicBezTo>
                  <a:pt x="66" y="4"/>
                  <a:pt x="84" y="0"/>
                  <a:pt x="103" y="0"/>
                </a:cubicBezTo>
                <a:lnTo>
                  <a:pt x="17832" y="0"/>
                </a:lnTo>
                <a:cubicBezTo>
                  <a:pt x="17850" y="0"/>
                  <a:pt x="17867" y="6"/>
                  <a:pt x="17882" y="15"/>
                </a:cubicBezTo>
                <a:cubicBezTo>
                  <a:pt x="17898" y="23"/>
                  <a:pt x="17910" y="35"/>
                  <a:pt x="17919" y="52"/>
                </a:cubicBezTo>
                <a:cubicBezTo>
                  <a:pt x="17928" y="67"/>
                  <a:pt x="17934" y="84"/>
                  <a:pt x="17934" y="102"/>
                </a:cubicBezTo>
                <a:lnTo>
                  <a:pt x="17934" y="4758"/>
                </a:lnTo>
                <a:cubicBezTo>
                  <a:pt x="17934" y="4775"/>
                  <a:pt x="17928" y="4793"/>
                  <a:pt x="17919" y="4808"/>
                </a:cubicBezTo>
                <a:cubicBezTo>
                  <a:pt x="17910" y="4824"/>
                  <a:pt x="17899" y="4836"/>
                  <a:pt x="17882" y="4845"/>
                </a:cubicBezTo>
                <a:cubicBezTo>
                  <a:pt x="17867" y="4854"/>
                  <a:pt x="17850" y="4859"/>
                  <a:pt x="17832" y="4859"/>
                </a:cubicBezTo>
                <a:lnTo>
                  <a:pt x="101" y="4859"/>
                </a:lnTo>
                <a:cubicBezTo>
                  <a:pt x="83" y="4859"/>
                  <a:pt x="66" y="4854"/>
                  <a:pt x="51" y="4845"/>
                </a:cubicBezTo>
                <a:cubicBezTo>
                  <a:pt x="35" y="4836"/>
                  <a:pt x="23" y="4824"/>
                  <a:pt x="14" y="4808"/>
                </a:cubicBezTo>
                <a:cubicBezTo>
                  <a:pt x="5" y="4793"/>
                  <a:pt x="0" y="4775"/>
                  <a:pt x="0" y="4758"/>
                </a:cubicBezTo>
                <a:lnTo>
                  <a:pt x="0" y="101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82" name="Полилиния: фигура 381">
            <a:extLst>
              <a:ext uri="{FF2B5EF4-FFF2-40B4-BE49-F238E27FC236}">
                <a16:creationId xmlns:a16="http://schemas.microsoft.com/office/drawing/2014/main" id="{72EBE652-3E0C-24C5-8C47-1B4DF032D512}"/>
              </a:ext>
            </a:extLst>
          </p:cNvPr>
          <p:cNvSpPr/>
          <p:nvPr/>
        </p:nvSpPr>
        <p:spPr>
          <a:xfrm>
            <a:off x="262131" y="4461227"/>
            <a:ext cx="1651485" cy="1749240"/>
          </a:xfrm>
          <a:custGeom>
            <a:avLst/>
            <a:gdLst/>
            <a:ahLst/>
            <a:cxnLst/>
            <a:rect l="0" t="0" r="r" b="b"/>
            <a:pathLst>
              <a:path w="4951" h="4859">
                <a:moveTo>
                  <a:pt x="0" y="0"/>
                </a:moveTo>
                <a:lnTo>
                  <a:pt x="3834" y="0"/>
                </a:lnTo>
                <a:lnTo>
                  <a:pt x="4951" y="2430"/>
                </a:lnTo>
                <a:lnTo>
                  <a:pt x="3834" y="4859"/>
                </a:lnTo>
                <a:lnTo>
                  <a:pt x="0" y="4859"/>
                </a:lnTo>
                <a:lnTo>
                  <a:pt x="0" y="0"/>
                </a:lnTo>
                <a:close/>
              </a:path>
            </a:pathLst>
          </a:custGeom>
          <a:solidFill>
            <a:srgbClr val="FF4000"/>
          </a:solidFill>
          <a:ln w="0">
            <a:noFill/>
          </a:ln>
          <a:effectLst>
            <a:outerShdw blurRad="127000" dist="38100" dir="1260000" sx="101000" sy="101000" algn="tl" rotWithShape="0">
              <a:srgbClr val="004899">
                <a:alpha val="35000"/>
              </a:srgbClr>
            </a:outerShdw>
          </a:effectLst>
        </p:spPr>
        <p:txBody>
          <a:bodyPr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2906C7D6-ABCC-D7B8-C13B-C892DEFE0DE6}"/>
              </a:ext>
            </a:extLst>
          </p:cNvPr>
          <p:cNvSpPr txBox="1"/>
          <p:nvPr/>
        </p:nvSpPr>
        <p:spPr>
          <a:xfrm>
            <a:off x="2092011" y="4626467"/>
            <a:ext cx="240840" cy="24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88" name="TextBox 387">
            <a:extLst>
              <a:ext uri="{FF2B5EF4-FFF2-40B4-BE49-F238E27FC236}">
                <a16:creationId xmlns:a16="http://schemas.microsoft.com/office/drawing/2014/main" id="{9A6CEA71-CA55-853C-0A47-72C083AC8D06}"/>
              </a:ext>
            </a:extLst>
          </p:cNvPr>
          <p:cNvSpPr txBox="1"/>
          <p:nvPr/>
        </p:nvSpPr>
        <p:spPr>
          <a:xfrm>
            <a:off x="1991531" y="4585946"/>
            <a:ext cx="4616739" cy="185028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108000" marR="0" lvl="0" indent="-3429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-1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ontserrat Medium" panose="00000600000000000000" pitchFamily="2" charset="-52"/>
                <a:ea typeface="+mn-ea"/>
                <a:cs typeface="+mn-cs"/>
              </a:rPr>
              <a:t>Соблюдение законодательства</a:t>
            </a:r>
          </a:p>
          <a:p>
            <a:pPr marL="252000" marR="0" lvl="0" indent="-3429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-1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ontserrat Medium" panose="00000600000000000000" pitchFamily="2" charset="-52"/>
                <a:ea typeface="+mn-ea"/>
                <a:cs typeface="+mn-cs"/>
              </a:rPr>
              <a:t>Исполнение должностных обязанностей</a:t>
            </a:r>
          </a:p>
          <a:p>
            <a:pPr marL="252000" marR="0" lvl="0" indent="-3429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-1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ontserrat Medium" panose="00000600000000000000" pitchFamily="2" charset="-52"/>
                <a:ea typeface="+mn-ea"/>
                <a:cs typeface="+mn-cs"/>
              </a:rPr>
              <a:t>Выполнение объема работ и их качество</a:t>
            </a:r>
          </a:p>
          <a:p>
            <a:pPr marL="252000" marR="0" lvl="0" indent="-3429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-1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ontserrat Medium" panose="00000600000000000000" pitchFamily="2" charset="-52"/>
                <a:ea typeface="+mn-ea"/>
                <a:cs typeface="+mn-cs"/>
              </a:rPr>
              <a:t>Исполнение служебных поручений и отчетности</a:t>
            </a:r>
          </a:p>
          <a:p>
            <a:pPr marL="252000" marR="0" lvl="0" indent="-3429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-1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ontserrat Medium" panose="00000600000000000000" pitchFamily="2" charset="-52"/>
                <a:ea typeface="+mn-ea"/>
                <a:cs typeface="+mn-cs"/>
              </a:rPr>
              <a:t>Устранение нарушений</a:t>
            </a:r>
            <a:endParaRPr kumimoji="0" lang="ru-RU" sz="14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Medium" panose="00000600000000000000" pitchFamily="2" charset="-52"/>
              <a:ea typeface="+mn-ea"/>
              <a:cs typeface="+mn-cs"/>
            </a:endParaRPr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57AB0D66-F6F1-1E08-77A1-45A2B4979313}"/>
              </a:ext>
            </a:extLst>
          </p:cNvPr>
          <p:cNvSpPr txBox="1"/>
          <p:nvPr/>
        </p:nvSpPr>
        <p:spPr>
          <a:xfrm>
            <a:off x="2092011" y="4915907"/>
            <a:ext cx="240840" cy="24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92" name="TextBox 391">
            <a:extLst>
              <a:ext uri="{FF2B5EF4-FFF2-40B4-BE49-F238E27FC236}">
                <a16:creationId xmlns:a16="http://schemas.microsoft.com/office/drawing/2014/main" id="{BF390CE4-8053-2C38-52C8-0149EA4E2B4F}"/>
              </a:ext>
            </a:extLst>
          </p:cNvPr>
          <p:cNvSpPr txBox="1"/>
          <p:nvPr/>
        </p:nvSpPr>
        <p:spPr>
          <a:xfrm>
            <a:off x="2092011" y="5205347"/>
            <a:ext cx="240840" cy="24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94" name="TextBox 393">
            <a:extLst>
              <a:ext uri="{FF2B5EF4-FFF2-40B4-BE49-F238E27FC236}">
                <a16:creationId xmlns:a16="http://schemas.microsoft.com/office/drawing/2014/main" id="{119BC2B6-0AD3-CE39-49C2-D93A077D73F3}"/>
              </a:ext>
            </a:extLst>
          </p:cNvPr>
          <p:cNvSpPr txBox="1"/>
          <p:nvPr/>
        </p:nvSpPr>
        <p:spPr>
          <a:xfrm>
            <a:off x="2092011" y="5494787"/>
            <a:ext cx="240840" cy="24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96" name="TextBox 395">
            <a:extLst>
              <a:ext uri="{FF2B5EF4-FFF2-40B4-BE49-F238E27FC236}">
                <a16:creationId xmlns:a16="http://schemas.microsoft.com/office/drawing/2014/main" id="{DFDF9166-42AE-25CA-B1D5-DE757255BF87}"/>
              </a:ext>
            </a:extLst>
          </p:cNvPr>
          <p:cNvSpPr txBox="1"/>
          <p:nvPr/>
        </p:nvSpPr>
        <p:spPr>
          <a:xfrm>
            <a:off x="2092011" y="5784227"/>
            <a:ext cx="240840" cy="24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00" name="Полилиния: фигура 399">
            <a:extLst>
              <a:ext uri="{FF2B5EF4-FFF2-40B4-BE49-F238E27FC236}">
                <a16:creationId xmlns:a16="http://schemas.microsoft.com/office/drawing/2014/main" id="{0A8308DF-B7B8-FC0F-4E8A-273CCC4351E0}"/>
              </a:ext>
            </a:extLst>
          </p:cNvPr>
          <p:cNvSpPr/>
          <p:nvPr/>
        </p:nvSpPr>
        <p:spPr>
          <a:xfrm>
            <a:off x="550851" y="3799907"/>
            <a:ext cx="3752640" cy="497520"/>
          </a:xfrm>
          <a:custGeom>
            <a:avLst/>
            <a:gdLst/>
            <a:ahLst/>
            <a:cxnLst/>
            <a:rect l="0" t="0" r="r" b="b"/>
            <a:pathLst>
              <a:path w="10424" h="1753">
                <a:moveTo>
                  <a:pt x="0" y="38"/>
                </a:moveTo>
                <a:cubicBezTo>
                  <a:pt x="0" y="32"/>
                  <a:pt x="3" y="24"/>
                  <a:pt x="6" y="20"/>
                </a:cubicBezTo>
                <a:cubicBezTo>
                  <a:pt x="9" y="14"/>
                  <a:pt x="14" y="9"/>
                  <a:pt x="18" y="6"/>
                </a:cubicBezTo>
                <a:cubicBezTo>
                  <a:pt x="24" y="3"/>
                  <a:pt x="31" y="0"/>
                  <a:pt x="38" y="0"/>
                </a:cubicBezTo>
                <a:lnTo>
                  <a:pt x="10386" y="1"/>
                </a:lnTo>
                <a:cubicBezTo>
                  <a:pt x="10392" y="1"/>
                  <a:pt x="10400" y="3"/>
                  <a:pt x="10404" y="6"/>
                </a:cubicBezTo>
                <a:cubicBezTo>
                  <a:pt x="10410" y="9"/>
                  <a:pt x="10415" y="15"/>
                  <a:pt x="10418" y="20"/>
                </a:cubicBezTo>
                <a:cubicBezTo>
                  <a:pt x="10421" y="26"/>
                  <a:pt x="10424" y="32"/>
                  <a:pt x="10424" y="38"/>
                </a:cubicBezTo>
                <a:lnTo>
                  <a:pt x="10424" y="1716"/>
                </a:lnTo>
                <a:cubicBezTo>
                  <a:pt x="10424" y="1722"/>
                  <a:pt x="10421" y="1728"/>
                  <a:pt x="10418" y="1733"/>
                </a:cubicBezTo>
                <a:cubicBezTo>
                  <a:pt x="10415" y="1739"/>
                  <a:pt x="10410" y="1745"/>
                  <a:pt x="10406" y="1748"/>
                </a:cubicBezTo>
                <a:cubicBezTo>
                  <a:pt x="10400" y="1750"/>
                  <a:pt x="10394" y="1753"/>
                  <a:pt x="10386" y="1753"/>
                </a:cubicBezTo>
                <a:lnTo>
                  <a:pt x="37" y="1753"/>
                </a:lnTo>
                <a:cubicBezTo>
                  <a:pt x="31" y="1753"/>
                  <a:pt x="23" y="1750"/>
                  <a:pt x="18" y="1748"/>
                </a:cubicBezTo>
                <a:cubicBezTo>
                  <a:pt x="12" y="1745"/>
                  <a:pt x="8" y="1739"/>
                  <a:pt x="5" y="1734"/>
                </a:cubicBezTo>
                <a:cubicBezTo>
                  <a:pt x="2" y="1728"/>
                  <a:pt x="0" y="1722"/>
                  <a:pt x="0" y="1716"/>
                </a:cubicBezTo>
                <a:lnTo>
                  <a:pt x="0" y="38"/>
                </a:lnTo>
                <a:close/>
              </a:path>
            </a:pathLst>
          </a:custGeom>
          <a:ln w="19050"/>
          <a:effectLst>
            <a:outerShdw blurRad="139700" dist="38100" dir="2700000" algn="tl" rotWithShape="0">
              <a:srgbClr val="004899">
                <a:alpha val="43000"/>
              </a:srgb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6120" tIns="6120" rIns="6120" bIns="612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02" name="TextBox 401">
            <a:extLst>
              <a:ext uri="{FF2B5EF4-FFF2-40B4-BE49-F238E27FC236}">
                <a16:creationId xmlns:a16="http://schemas.microsoft.com/office/drawing/2014/main" id="{7B5B00D2-55B9-6D2A-5626-36B00A8E3E7F}"/>
              </a:ext>
            </a:extLst>
          </p:cNvPr>
          <p:cNvSpPr txBox="1"/>
          <p:nvPr/>
        </p:nvSpPr>
        <p:spPr>
          <a:xfrm>
            <a:off x="863511" y="3895667"/>
            <a:ext cx="3127321" cy="337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-1" normalizeH="0" baseline="0" noProof="0" dirty="0">
                <a:ln>
                  <a:noFill/>
                </a:ln>
                <a:solidFill>
                  <a:srgbClr val="E5481D"/>
                </a:solidFill>
                <a:effectLst/>
                <a:uLnTx/>
                <a:uFillTx/>
                <a:latin typeface="Montserrat SemiBold" panose="00000700000000000000" pitchFamily="2" charset="-52"/>
                <a:ea typeface="Tinos"/>
                <a:cs typeface="+mn-cs"/>
              </a:rPr>
              <a:t>I</a:t>
            </a:r>
            <a:r>
              <a:rPr kumimoji="0" lang="en-US" sz="1800" b="1" i="0" u="none" strike="noStrike" kern="1200" cap="none" spc="-1" normalizeH="0" baseline="0" noProof="0" dirty="0">
                <a:ln>
                  <a:noFill/>
                </a:ln>
                <a:solidFill>
                  <a:srgbClr val="E5481D"/>
                </a:solidFill>
                <a:effectLst/>
                <a:uLnTx/>
                <a:uFillTx/>
                <a:latin typeface="Montserrat SemiBold" panose="00000700000000000000" pitchFamily="2" charset="-52"/>
                <a:ea typeface="Tinos"/>
                <a:cs typeface="+mn-cs"/>
              </a:rPr>
              <a:t>I</a:t>
            </a:r>
            <a:r>
              <a:rPr kumimoji="0" lang="ru-RU" sz="1800" b="1" i="0" u="none" strike="noStrike" kern="1200" cap="none" spc="-1" normalizeH="0" baseline="0" noProof="0" dirty="0">
                <a:ln>
                  <a:noFill/>
                </a:ln>
                <a:solidFill>
                  <a:srgbClr val="E5481D"/>
                </a:solidFill>
                <a:effectLst/>
                <a:uLnTx/>
                <a:uFillTx/>
                <a:latin typeface="Montserrat SemiBold" panose="00000700000000000000" pitchFamily="2" charset="-52"/>
                <a:ea typeface="Tinos"/>
                <a:cs typeface="+mn-cs"/>
              </a:rPr>
              <a:t>.  Текущий контроль УЦ</a:t>
            </a:r>
            <a:endParaRPr kumimoji="0" lang="ru-RU" sz="1800" b="0" i="0" u="none" strike="noStrike" kern="1200" cap="none" spc="-1" normalizeH="0" baseline="0" noProof="0" dirty="0">
              <a:ln>
                <a:noFill/>
              </a:ln>
              <a:solidFill>
                <a:srgbClr val="E5481D"/>
              </a:solidFill>
              <a:effectLst/>
              <a:uLnTx/>
              <a:uFillTx/>
              <a:latin typeface="Montserrat SemiBold" panose="00000700000000000000" pitchFamily="2" charset="-52"/>
              <a:ea typeface="+mn-ea"/>
              <a:cs typeface="+mn-cs"/>
            </a:endParaRPr>
          </a:p>
        </p:txBody>
      </p:sp>
      <p:sp>
        <p:nvSpPr>
          <p:cNvPr id="404" name="TextBox 403">
            <a:extLst>
              <a:ext uri="{FF2B5EF4-FFF2-40B4-BE49-F238E27FC236}">
                <a16:creationId xmlns:a16="http://schemas.microsoft.com/office/drawing/2014/main" id="{54864A56-03A4-347D-1884-F285EC69CF54}"/>
              </a:ext>
            </a:extLst>
          </p:cNvPr>
          <p:cNvSpPr txBox="1"/>
          <p:nvPr/>
        </p:nvSpPr>
        <p:spPr>
          <a:xfrm>
            <a:off x="7098891" y="3912947"/>
            <a:ext cx="279000" cy="279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2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06" name="TextBox 405">
            <a:extLst>
              <a:ext uri="{FF2B5EF4-FFF2-40B4-BE49-F238E27FC236}">
                <a16:creationId xmlns:a16="http://schemas.microsoft.com/office/drawing/2014/main" id="{7CD202BE-920C-28DB-D58D-F0CE980AC381}"/>
              </a:ext>
            </a:extLst>
          </p:cNvPr>
          <p:cNvSpPr txBox="1"/>
          <p:nvPr/>
        </p:nvSpPr>
        <p:spPr>
          <a:xfrm>
            <a:off x="7945611" y="5496587"/>
            <a:ext cx="1379880" cy="28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08" name="TextBox 407">
            <a:extLst>
              <a:ext uri="{FF2B5EF4-FFF2-40B4-BE49-F238E27FC236}">
                <a16:creationId xmlns:a16="http://schemas.microsoft.com/office/drawing/2014/main" id="{C9BA2E65-7CAD-260F-3A9B-B90603B3F611}"/>
              </a:ext>
            </a:extLst>
          </p:cNvPr>
          <p:cNvSpPr txBox="1"/>
          <p:nvPr/>
        </p:nvSpPr>
        <p:spPr>
          <a:xfrm>
            <a:off x="7066098" y="3894947"/>
            <a:ext cx="3217026" cy="3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-1" normalizeH="0" baseline="0" noProof="0" dirty="0">
                <a:ln>
                  <a:noFill/>
                </a:ln>
                <a:solidFill>
                  <a:srgbClr val="E6481D"/>
                </a:solidFill>
                <a:effectLst/>
                <a:uLnTx/>
                <a:uFillTx/>
                <a:latin typeface="Montserrat SemiBold" panose="00000700000000000000" pitchFamily="2" charset="-52"/>
                <a:ea typeface="Tinos"/>
                <a:cs typeface="+mn-cs"/>
              </a:rPr>
              <a:t>I</a:t>
            </a:r>
            <a:r>
              <a:rPr kumimoji="0" lang="en-US" sz="1800" b="1" i="0" u="none" strike="noStrike" kern="1200" cap="none" spc="-1" normalizeH="0" baseline="0" noProof="0" dirty="0">
                <a:ln>
                  <a:noFill/>
                </a:ln>
                <a:solidFill>
                  <a:srgbClr val="E6481D"/>
                </a:solidFill>
                <a:effectLst/>
                <a:uLnTx/>
                <a:uFillTx/>
                <a:latin typeface="Montserrat SemiBold" panose="00000700000000000000" pitchFamily="2" charset="-52"/>
                <a:ea typeface="Tinos"/>
                <a:cs typeface="+mn-cs"/>
              </a:rPr>
              <a:t>II</a:t>
            </a:r>
            <a:r>
              <a:rPr kumimoji="0" lang="ru-RU" sz="1800" b="1" i="0" u="none" strike="noStrike" kern="1200" cap="none" spc="-1" normalizeH="0" baseline="0" noProof="0" dirty="0">
                <a:ln>
                  <a:noFill/>
                </a:ln>
                <a:solidFill>
                  <a:srgbClr val="E6481D"/>
                </a:solidFill>
                <a:effectLst/>
                <a:uLnTx/>
                <a:uFillTx/>
                <a:latin typeface="Montserrat SemiBold" panose="00000700000000000000" pitchFamily="2" charset="-52"/>
                <a:ea typeface="Tinos"/>
                <a:cs typeface="+mn-cs"/>
              </a:rPr>
              <a:t>. Внутренние проверки</a:t>
            </a:r>
            <a:endParaRPr kumimoji="0" lang="ru-RU" sz="1800" b="0" i="0" u="none" strike="noStrike" kern="1200" cap="none" spc="-1" normalizeH="0" baseline="0" noProof="0" dirty="0">
              <a:ln>
                <a:noFill/>
              </a:ln>
              <a:solidFill>
                <a:srgbClr val="E6481D"/>
              </a:solidFill>
              <a:effectLst/>
              <a:uLnTx/>
              <a:uFillTx/>
              <a:latin typeface="Montserrat SemiBold" panose="00000700000000000000" pitchFamily="2" charset="-52"/>
              <a:ea typeface="+mn-ea"/>
              <a:cs typeface="+mn-cs"/>
            </a:endParaRPr>
          </a:p>
        </p:txBody>
      </p:sp>
      <p:sp>
        <p:nvSpPr>
          <p:cNvPr id="410" name="TextBox 409">
            <a:extLst>
              <a:ext uri="{FF2B5EF4-FFF2-40B4-BE49-F238E27FC236}">
                <a16:creationId xmlns:a16="http://schemas.microsoft.com/office/drawing/2014/main" id="{77283040-664A-6AA8-D88A-CF7B87414D6B}"/>
              </a:ext>
            </a:extLst>
          </p:cNvPr>
          <p:cNvSpPr txBox="1"/>
          <p:nvPr/>
        </p:nvSpPr>
        <p:spPr>
          <a:xfrm>
            <a:off x="353784" y="4560705"/>
            <a:ext cx="1584360" cy="1641394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Medium" panose="00000600000000000000" pitchFamily="2" charset="-52"/>
                <a:ea typeface="Tinos"/>
                <a:cs typeface="+mn-cs"/>
              </a:rPr>
              <a:t>Начальник отдела, заместитель директора, директор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Medium" panose="00000600000000000000" pitchFamily="2" charset="-52"/>
                <a:ea typeface="Tinos"/>
                <a:cs typeface="+mn-cs"/>
              </a:rPr>
              <a:t>(ежедневно)</a:t>
            </a:r>
            <a:r>
              <a:rPr kumimoji="0" lang="ru-RU" sz="1200" b="0" i="0" u="none" strike="noStrike" kern="1200" cap="none" spc="-1" normalizeH="0" baseline="0" noProof="0" dirty="0">
                <a:ln>
                  <a:noFill/>
                </a:ln>
                <a:solidFill>
                  <a:srgbClr val="002260"/>
                </a:solidFill>
                <a:effectLst/>
                <a:uLnTx/>
                <a:uFillTx/>
                <a:latin typeface="Montserrat Medium" panose="00000600000000000000" pitchFamily="2" charset="-52"/>
                <a:ea typeface="Tinos"/>
                <a:cs typeface="+mn-cs"/>
              </a:rPr>
              <a:t>  </a:t>
            </a:r>
            <a:endParaRPr kumimoji="0" lang="ru-RU" sz="12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Medium" panose="00000600000000000000" pitchFamily="2" charset="-52"/>
              <a:ea typeface="+mn-ea"/>
              <a:cs typeface="+mn-cs"/>
            </a:endParaRPr>
          </a:p>
        </p:txBody>
      </p:sp>
      <p:sp>
        <p:nvSpPr>
          <p:cNvPr id="420" name="Полилиния: фигура 419">
            <a:extLst>
              <a:ext uri="{FF2B5EF4-FFF2-40B4-BE49-F238E27FC236}">
                <a16:creationId xmlns:a16="http://schemas.microsoft.com/office/drawing/2014/main" id="{D69D2117-D1D1-E971-F8FC-E1A790A1943D}"/>
              </a:ext>
            </a:extLst>
          </p:cNvPr>
          <p:cNvSpPr/>
          <p:nvPr/>
        </p:nvSpPr>
        <p:spPr>
          <a:xfrm>
            <a:off x="6302880" y="4452859"/>
            <a:ext cx="1571319" cy="1749240"/>
          </a:xfrm>
          <a:custGeom>
            <a:avLst/>
            <a:gdLst/>
            <a:ahLst/>
            <a:cxnLst/>
            <a:rect l="0" t="0" r="r" b="b"/>
            <a:pathLst>
              <a:path w="4951" h="4859">
                <a:moveTo>
                  <a:pt x="0" y="0"/>
                </a:moveTo>
                <a:lnTo>
                  <a:pt x="3834" y="0"/>
                </a:lnTo>
                <a:lnTo>
                  <a:pt x="4951" y="2430"/>
                </a:lnTo>
                <a:lnTo>
                  <a:pt x="3834" y="4859"/>
                </a:lnTo>
                <a:lnTo>
                  <a:pt x="0" y="4859"/>
                </a:lnTo>
                <a:lnTo>
                  <a:pt x="0" y="0"/>
                </a:lnTo>
                <a:close/>
              </a:path>
            </a:pathLst>
          </a:custGeom>
          <a:solidFill>
            <a:srgbClr val="FF4000"/>
          </a:solidFill>
          <a:ln w="0">
            <a:noFill/>
          </a:ln>
          <a:effectLst>
            <a:outerShdw blurRad="127000" dist="38100" dir="1260000" sx="101000" sy="101000" algn="tl" rotWithShape="0">
              <a:srgbClr val="004899">
                <a:alpha val="35000"/>
              </a:srgbClr>
            </a:outerShdw>
          </a:effectLst>
        </p:spPr>
        <p:txBody>
          <a:bodyPr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22" name="TextBox 421">
            <a:extLst>
              <a:ext uri="{FF2B5EF4-FFF2-40B4-BE49-F238E27FC236}">
                <a16:creationId xmlns:a16="http://schemas.microsoft.com/office/drawing/2014/main" id="{FF6EE565-D151-F95D-EBA3-8EFF91830569}"/>
              </a:ext>
            </a:extLst>
          </p:cNvPr>
          <p:cNvSpPr txBox="1"/>
          <p:nvPr/>
        </p:nvSpPr>
        <p:spPr>
          <a:xfrm>
            <a:off x="8494497" y="4618099"/>
            <a:ext cx="240840" cy="24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24" name="TextBox 423">
            <a:extLst>
              <a:ext uri="{FF2B5EF4-FFF2-40B4-BE49-F238E27FC236}">
                <a16:creationId xmlns:a16="http://schemas.microsoft.com/office/drawing/2014/main" id="{C08CA7D7-A7C4-B59E-6629-7185E1FD9561}"/>
              </a:ext>
            </a:extLst>
          </p:cNvPr>
          <p:cNvSpPr txBox="1"/>
          <p:nvPr/>
        </p:nvSpPr>
        <p:spPr>
          <a:xfrm>
            <a:off x="7964408" y="4557268"/>
            <a:ext cx="3965461" cy="187832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52000" marR="0" lvl="0" indent="-3429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-1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ontserrat Medium" panose="00000600000000000000" pitchFamily="2" charset="-52"/>
                <a:ea typeface="+mn-ea"/>
                <a:cs typeface="+mn-cs"/>
              </a:rPr>
              <a:t>Исполнение требований стандартов,         достижения целевых показателей</a:t>
            </a:r>
          </a:p>
          <a:p>
            <a:pPr marL="252000" marR="0" lvl="0" indent="-3429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-1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ontserrat Medium" panose="00000600000000000000" pitchFamily="2" charset="-52"/>
                <a:ea typeface="+mn-ea"/>
                <a:cs typeface="+mn-cs"/>
              </a:rPr>
              <a:t>Уровень компетенций</a:t>
            </a:r>
          </a:p>
          <a:p>
            <a:pPr marL="252000" marR="0" lvl="0" indent="-3429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-1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ontserrat Medium" panose="00000600000000000000" pitchFamily="2" charset="-52"/>
                <a:ea typeface="+mn-ea"/>
                <a:cs typeface="+mn-cs"/>
              </a:rPr>
              <a:t>Выявление недостатков</a:t>
            </a:r>
          </a:p>
          <a:p>
            <a:pPr marL="252000" marR="0" lvl="0" indent="-3429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-1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ontserrat Medium" panose="00000600000000000000" pitchFamily="2" charset="-52"/>
                <a:ea typeface="+mn-ea"/>
                <a:cs typeface="+mn-cs"/>
              </a:rPr>
              <a:t>Выявление лучших практик</a:t>
            </a:r>
          </a:p>
          <a:p>
            <a:pPr marL="252000" marR="0" lvl="0" indent="-34290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-1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ontserrat Medium" panose="00000600000000000000" pitchFamily="2" charset="-52"/>
                <a:ea typeface="+mn-ea"/>
                <a:cs typeface="+mn-cs"/>
              </a:rPr>
              <a:t>Разработка плана улучшения</a:t>
            </a:r>
            <a:endParaRPr kumimoji="0" lang="ru-RU" sz="14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Medium" panose="00000600000000000000" pitchFamily="2" charset="-52"/>
              <a:ea typeface="+mn-ea"/>
              <a:cs typeface="+mn-cs"/>
            </a:endParaRPr>
          </a:p>
        </p:txBody>
      </p:sp>
      <p:sp>
        <p:nvSpPr>
          <p:cNvPr id="426" name="TextBox 425">
            <a:extLst>
              <a:ext uri="{FF2B5EF4-FFF2-40B4-BE49-F238E27FC236}">
                <a16:creationId xmlns:a16="http://schemas.microsoft.com/office/drawing/2014/main" id="{C0F382BF-7D94-5699-43F0-F4AE12971F49}"/>
              </a:ext>
            </a:extLst>
          </p:cNvPr>
          <p:cNvSpPr txBox="1"/>
          <p:nvPr/>
        </p:nvSpPr>
        <p:spPr>
          <a:xfrm>
            <a:off x="8494497" y="4907539"/>
            <a:ext cx="240840" cy="24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28" name="TextBox 427">
            <a:extLst>
              <a:ext uri="{FF2B5EF4-FFF2-40B4-BE49-F238E27FC236}">
                <a16:creationId xmlns:a16="http://schemas.microsoft.com/office/drawing/2014/main" id="{69F97CF9-8E27-4047-A0D0-B36070352567}"/>
              </a:ext>
            </a:extLst>
          </p:cNvPr>
          <p:cNvSpPr txBox="1"/>
          <p:nvPr/>
        </p:nvSpPr>
        <p:spPr>
          <a:xfrm>
            <a:off x="8494497" y="5196979"/>
            <a:ext cx="240840" cy="24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30" name="TextBox 429">
            <a:extLst>
              <a:ext uri="{FF2B5EF4-FFF2-40B4-BE49-F238E27FC236}">
                <a16:creationId xmlns:a16="http://schemas.microsoft.com/office/drawing/2014/main" id="{D741D200-5E50-E5DD-1E48-F71F1A557990}"/>
              </a:ext>
            </a:extLst>
          </p:cNvPr>
          <p:cNvSpPr txBox="1"/>
          <p:nvPr/>
        </p:nvSpPr>
        <p:spPr>
          <a:xfrm>
            <a:off x="8494497" y="5486419"/>
            <a:ext cx="240840" cy="24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32" name="TextBox 431">
            <a:extLst>
              <a:ext uri="{FF2B5EF4-FFF2-40B4-BE49-F238E27FC236}">
                <a16:creationId xmlns:a16="http://schemas.microsoft.com/office/drawing/2014/main" id="{D9D9E08D-1492-4AA0-5B27-34D0678D12F5}"/>
              </a:ext>
            </a:extLst>
          </p:cNvPr>
          <p:cNvSpPr txBox="1"/>
          <p:nvPr/>
        </p:nvSpPr>
        <p:spPr>
          <a:xfrm>
            <a:off x="8494497" y="5775859"/>
            <a:ext cx="240840" cy="24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9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34" name="TextBox 433">
            <a:extLst>
              <a:ext uri="{FF2B5EF4-FFF2-40B4-BE49-F238E27FC236}">
                <a16:creationId xmlns:a16="http://schemas.microsoft.com/office/drawing/2014/main" id="{2C4856AF-B8F4-9940-2753-6E0A9441FD7F}"/>
              </a:ext>
            </a:extLst>
          </p:cNvPr>
          <p:cNvSpPr txBox="1"/>
          <p:nvPr/>
        </p:nvSpPr>
        <p:spPr>
          <a:xfrm>
            <a:off x="6551526" y="4790121"/>
            <a:ext cx="1322673" cy="1202054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Medium" panose="00000600000000000000" pitchFamily="2" charset="-52"/>
                <a:ea typeface="Tinos"/>
                <a:cs typeface="+mn-cs"/>
              </a:rPr>
              <a:t>Отдел контроля качества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Medium" panose="00000600000000000000" pitchFamily="2" charset="-52"/>
                <a:ea typeface="Tinos"/>
                <a:cs typeface="+mn-cs"/>
              </a:rPr>
              <a:t>(по плану)</a:t>
            </a:r>
            <a:r>
              <a:rPr kumimoji="0" lang="ru-RU" sz="1200" b="0" i="0" u="none" strike="noStrike" kern="1200" cap="none" spc="-1" normalizeH="0" baseline="0" noProof="0" dirty="0">
                <a:ln>
                  <a:noFill/>
                </a:ln>
                <a:solidFill>
                  <a:srgbClr val="002260"/>
                </a:solidFill>
                <a:effectLst/>
                <a:uLnTx/>
                <a:uFillTx/>
                <a:latin typeface="Montserrat Medium" panose="00000600000000000000" pitchFamily="2" charset="-52"/>
                <a:ea typeface="Tinos"/>
                <a:cs typeface="+mn-cs"/>
              </a:rPr>
              <a:t>  </a:t>
            </a:r>
            <a:endParaRPr kumimoji="0" lang="ru-RU" sz="12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Medium" panose="00000600000000000000" pitchFamily="2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6451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9DA16-DE12-B62E-D417-CE953E638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олилиния: фигура 16">
            <a:extLst>
              <a:ext uri="{FF2B5EF4-FFF2-40B4-BE49-F238E27FC236}">
                <a16:creationId xmlns:a16="http://schemas.microsoft.com/office/drawing/2014/main" id="{1327E5E0-B86F-2256-BD00-86E7E75BDC80}"/>
              </a:ext>
            </a:extLst>
          </p:cNvPr>
          <p:cNvSpPr/>
          <p:nvPr/>
        </p:nvSpPr>
        <p:spPr>
          <a:xfrm>
            <a:off x="360537" y="4833662"/>
            <a:ext cx="1521426" cy="612000"/>
          </a:xfrm>
          <a:custGeom>
            <a:avLst/>
            <a:gdLst/>
            <a:ahLst/>
            <a:cxnLst/>
            <a:rect l="0" t="0" r="r" b="b"/>
            <a:pathLst>
              <a:path w="10424" h="1753">
                <a:moveTo>
                  <a:pt x="0" y="38"/>
                </a:moveTo>
                <a:cubicBezTo>
                  <a:pt x="0" y="32"/>
                  <a:pt x="3" y="24"/>
                  <a:pt x="6" y="20"/>
                </a:cubicBezTo>
                <a:cubicBezTo>
                  <a:pt x="9" y="14"/>
                  <a:pt x="14" y="9"/>
                  <a:pt x="18" y="6"/>
                </a:cubicBezTo>
                <a:cubicBezTo>
                  <a:pt x="24" y="3"/>
                  <a:pt x="31" y="0"/>
                  <a:pt x="38" y="0"/>
                </a:cubicBezTo>
                <a:lnTo>
                  <a:pt x="10386" y="1"/>
                </a:lnTo>
                <a:cubicBezTo>
                  <a:pt x="10392" y="1"/>
                  <a:pt x="10400" y="3"/>
                  <a:pt x="10404" y="6"/>
                </a:cubicBezTo>
                <a:cubicBezTo>
                  <a:pt x="10410" y="9"/>
                  <a:pt x="10415" y="15"/>
                  <a:pt x="10418" y="20"/>
                </a:cubicBezTo>
                <a:cubicBezTo>
                  <a:pt x="10421" y="26"/>
                  <a:pt x="10424" y="32"/>
                  <a:pt x="10424" y="38"/>
                </a:cubicBezTo>
                <a:lnTo>
                  <a:pt x="10424" y="1716"/>
                </a:lnTo>
                <a:cubicBezTo>
                  <a:pt x="10424" y="1722"/>
                  <a:pt x="10421" y="1728"/>
                  <a:pt x="10418" y="1733"/>
                </a:cubicBezTo>
                <a:cubicBezTo>
                  <a:pt x="10415" y="1739"/>
                  <a:pt x="10410" y="1745"/>
                  <a:pt x="10406" y="1748"/>
                </a:cubicBezTo>
                <a:cubicBezTo>
                  <a:pt x="10400" y="1750"/>
                  <a:pt x="10394" y="1753"/>
                  <a:pt x="10386" y="1753"/>
                </a:cubicBezTo>
                <a:lnTo>
                  <a:pt x="37" y="1753"/>
                </a:lnTo>
                <a:cubicBezTo>
                  <a:pt x="31" y="1753"/>
                  <a:pt x="23" y="1750"/>
                  <a:pt x="18" y="1748"/>
                </a:cubicBezTo>
                <a:cubicBezTo>
                  <a:pt x="12" y="1745"/>
                  <a:pt x="8" y="1739"/>
                  <a:pt x="5" y="1734"/>
                </a:cubicBezTo>
                <a:cubicBezTo>
                  <a:pt x="2" y="1728"/>
                  <a:pt x="0" y="1722"/>
                  <a:pt x="0" y="1716"/>
                </a:cubicBezTo>
                <a:lnTo>
                  <a:pt x="0" y="38"/>
                </a:lnTo>
                <a:close/>
              </a:path>
            </a:pathLst>
          </a:custGeom>
          <a:solidFill>
            <a:srgbClr val="DE5329"/>
          </a:solidFill>
          <a:ln w="19050">
            <a:noFill/>
          </a:ln>
          <a:effectLst>
            <a:outerShdw blurRad="139700" dist="38100" dir="2700000" algn="tl" rotWithShape="0">
              <a:srgbClr val="004899">
                <a:alpha val="43000"/>
              </a:srgb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6120" tIns="6120" rIns="6120" bIns="612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" name="Полилиния: фигура 2">
            <a:extLst>
              <a:ext uri="{FF2B5EF4-FFF2-40B4-BE49-F238E27FC236}">
                <a16:creationId xmlns:a16="http://schemas.microsoft.com/office/drawing/2014/main" id="{E1C069D2-C939-B8BF-5718-918FB2D56C2B}"/>
              </a:ext>
            </a:extLst>
          </p:cNvPr>
          <p:cNvSpPr/>
          <p:nvPr/>
        </p:nvSpPr>
        <p:spPr>
          <a:xfrm>
            <a:off x="356813" y="2835823"/>
            <a:ext cx="1521426" cy="1033200"/>
          </a:xfrm>
          <a:custGeom>
            <a:avLst/>
            <a:gdLst/>
            <a:ahLst/>
            <a:cxnLst/>
            <a:rect l="0" t="0" r="r" b="b"/>
            <a:pathLst>
              <a:path w="10424" h="1753">
                <a:moveTo>
                  <a:pt x="0" y="38"/>
                </a:moveTo>
                <a:cubicBezTo>
                  <a:pt x="0" y="32"/>
                  <a:pt x="3" y="24"/>
                  <a:pt x="6" y="20"/>
                </a:cubicBezTo>
                <a:cubicBezTo>
                  <a:pt x="9" y="14"/>
                  <a:pt x="14" y="9"/>
                  <a:pt x="18" y="6"/>
                </a:cubicBezTo>
                <a:cubicBezTo>
                  <a:pt x="24" y="3"/>
                  <a:pt x="31" y="0"/>
                  <a:pt x="38" y="0"/>
                </a:cubicBezTo>
                <a:lnTo>
                  <a:pt x="10386" y="1"/>
                </a:lnTo>
                <a:cubicBezTo>
                  <a:pt x="10392" y="1"/>
                  <a:pt x="10400" y="3"/>
                  <a:pt x="10404" y="6"/>
                </a:cubicBezTo>
                <a:cubicBezTo>
                  <a:pt x="10410" y="9"/>
                  <a:pt x="10415" y="15"/>
                  <a:pt x="10418" y="20"/>
                </a:cubicBezTo>
                <a:cubicBezTo>
                  <a:pt x="10421" y="26"/>
                  <a:pt x="10424" y="32"/>
                  <a:pt x="10424" y="38"/>
                </a:cubicBezTo>
                <a:lnTo>
                  <a:pt x="10424" y="1716"/>
                </a:lnTo>
                <a:cubicBezTo>
                  <a:pt x="10424" y="1722"/>
                  <a:pt x="10421" y="1728"/>
                  <a:pt x="10418" y="1733"/>
                </a:cubicBezTo>
                <a:cubicBezTo>
                  <a:pt x="10415" y="1739"/>
                  <a:pt x="10410" y="1745"/>
                  <a:pt x="10406" y="1748"/>
                </a:cubicBezTo>
                <a:cubicBezTo>
                  <a:pt x="10400" y="1750"/>
                  <a:pt x="10394" y="1753"/>
                  <a:pt x="10386" y="1753"/>
                </a:cubicBezTo>
                <a:lnTo>
                  <a:pt x="37" y="1753"/>
                </a:lnTo>
                <a:cubicBezTo>
                  <a:pt x="31" y="1753"/>
                  <a:pt x="23" y="1750"/>
                  <a:pt x="18" y="1748"/>
                </a:cubicBezTo>
                <a:cubicBezTo>
                  <a:pt x="12" y="1745"/>
                  <a:pt x="8" y="1739"/>
                  <a:pt x="5" y="1734"/>
                </a:cubicBezTo>
                <a:cubicBezTo>
                  <a:pt x="2" y="1728"/>
                  <a:pt x="0" y="1722"/>
                  <a:pt x="0" y="1716"/>
                </a:cubicBezTo>
                <a:lnTo>
                  <a:pt x="0" y="38"/>
                </a:lnTo>
                <a:close/>
              </a:path>
            </a:pathLst>
          </a:custGeom>
          <a:solidFill>
            <a:srgbClr val="DE5329"/>
          </a:solidFill>
          <a:ln w="19050">
            <a:noFill/>
          </a:ln>
          <a:effectLst>
            <a:outerShdw blurRad="139700" dist="38100" dir="2700000" algn="tl" rotWithShape="0">
              <a:srgbClr val="004899">
                <a:alpha val="43000"/>
              </a:srgb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6120" tIns="6120" rIns="6120" bIns="612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E98897-D416-34F3-FD7E-1085FF0BBDFB}"/>
              </a:ext>
            </a:extLst>
          </p:cNvPr>
          <p:cNvSpPr txBox="1"/>
          <p:nvPr/>
        </p:nvSpPr>
        <p:spPr>
          <a:xfrm>
            <a:off x="293085" y="181068"/>
            <a:ext cx="1022678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-52"/>
                <a:ea typeface="Calibri"/>
                <a:cs typeface="+mn-cs"/>
              </a:rPr>
              <a:t>Мониторинг исполнения Стандарта деятельности органов службы занятости</a:t>
            </a:r>
            <a:endParaRPr kumimoji="0" lang="ru-RU" sz="2800" b="0" i="0" u="none" strike="noStrike" kern="1200" cap="none" spc="-1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-52"/>
              <a:ea typeface="Calibri"/>
              <a:cs typeface="+mn-cs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1278B6E-F1AD-5D4D-7167-3AB42459F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DD26F-FA5D-6E49-9D6E-F0596D50FBB9}" type="slidenum">
              <a:rPr kumimoji="0" lang="x-none" sz="1000" b="0" i="0" u="none" strike="noStrike" kern="1200" cap="none" spc="0" normalizeH="0" baseline="0" noProof="0">
                <a:ln>
                  <a:noFill/>
                </a:ln>
                <a:solidFill>
                  <a:srgbClr val="69B3E7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x-none" sz="1000" b="0" i="0" u="none" strike="noStrike" kern="1200" cap="none" spc="0" normalizeH="0" baseline="0" noProof="0" dirty="0">
              <a:ln>
                <a:noFill/>
              </a:ln>
              <a:solidFill>
                <a:srgbClr val="69B3E7"/>
              </a:solidFill>
              <a:effectLst/>
              <a:uLnTx/>
              <a:uFillTx/>
              <a:latin typeface="Montserrat" pitchFamily="2" charset="77"/>
              <a:ea typeface="+mn-ea"/>
              <a:cs typeface="+mn-cs"/>
            </a:endParaRPr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3992AA49-4FE2-8E77-D29B-AACE7F2CEA22}"/>
              </a:ext>
            </a:extLst>
          </p:cNvPr>
          <p:cNvSpPr/>
          <p:nvPr/>
        </p:nvSpPr>
        <p:spPr>
          <a:xfrm>
            <a:off x="1855351" y="1887962"/>
            <a:ext cx="9900000" cy="792000"/>
          </a:xfrm>
          <a:prstGeom prst="roundRect">
            <a:avLst>
              <a:gd name="adj" fmla="val 2094"/>
            </a:avLst>
          </a:prstGeom>
          <a:solidFill>
            <a:schemeClr val="bg1"/>
          </a:solidFill>
          <a:ln>
            <a:noFill/>
          </a:ln>
          <a:effectLst>
            <a:outerShdw blurRad="127000" dist="38100" dir="5400000" algn="t" rotWithShape="0">
              <a:srgbClr val="004899">
                <a:alpha val="40000"/>
              </a:srgbClr>
            </a:outerShdw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44000" rIns="144000" bIns="144000" rtlCol="0" anchor="ctr">
            <a:noAutofit/>
          </a:bodyPr>
          <a:lstStyle/>
          <a:p>
            <a:pPr marL="357750" indent="-285750">
              <a:spcAft>
                <a:spcPts val="600"/>
              </a:spcAft>
              <a:buClr>
                <a:srgbClr val="69B3E7"/>
              </a:buClr>
              <a:buBlip>
                <a:blip r:embed="rId2"/>
              </a:buBlip>
              <a:defRPr/>
            </a:pPr>
            <a:r>
              <a:rPr lang="ru-RU" sz="1400" dirty="0">
                <a:solidFill>
                  <a:schemeClr val="tx1"/>
                </a:solidFill>
                <a:latin typeface="Montserrat Medium" panose="00000600000000000000" pitchFamily="2" charset="-52"/>
              </a:rPr>
              <a:t>Назначены ответственные за внесение данных в АИС «Паспорт региона» и координатор </a:t>
            </a:r>
          </a:p>
          <a:p>
            <a:pPr marL="357750" lvl="0" indent="-285750">
              <a:spcAft>
                <a:spcPts val="600"/>
              </a:spcAft>
              <a:buClr>
                <a:srgbClr val="69B3E7"/>
              </a:buClr>
              <a:buBlip>
                <a:blip r:embed="rId2"/>
              </a:buBlip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 Medium" panose="00000600000000000000" pitchFamily="2" charset="-52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Montserrat Medium" panose="00000600000000000000" pitchFamily="2" charset="-52"/>
              </a:rPr>
              <a:t>Утверждён План внутренних проверок на 2026 год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tserrat Medium" panose="00000600000000000000" pitchFamily="2" charset="-52"/>
            </a:endParaRPr>
          </a:p>
        </p:txBody>
      </p:sp>
      <p:sp>
        <p:nvSpPr>
          <p:cNvPr id="35" name="Полилиния: фигура 34">
            <a:extLst>
              <a:ext uri="{FF2B5EF4-FFF2-40B4-BE49-F238E27FC236}">
                <a16:creationId xmlns:a16="http://schemas.microsoft.com/office/drawing/2014/main" id="{4D8B2963-0D1B-A8AE-0F2F-F57355FBEE21}"/>
              </a:ext>
            </a:extLst>
          </p:cNvPr>
          <p:cNvSpPr/>
          <p:nvPr/>
        </p:nvSpPr>
        <p:spPr>
          <a:xfrm>
            <a:off x="356813" y="1920252"/>
            <a:ext cx="1521426" cy="730800"/>
          </a:xfrm>
          <a:custGeom>
            <a:avLst/>
            <a:gdLst/>
            <a:ahLst/>
            <a:cxnLst/>
            <a:rect l="0" t="0" r="r" b="b"/>
            <a:pathLst>
              <a:path w="10424" h="1753">
                <a:moveTo>
                  <a:pt x="0" y="38"/>
                </a:moveTo>
                <a:cubicBezTo>
                  <a:pt x="0" y="32"/>
                  <a:pt x="3" y="24"/>
                  <a:pt x="6" y="20"/>
                </a:cubicBezTo>
                <a:cubicBezTo>
                  <a:pt x="9" y="14"/>
                  <a:pt x="14" y="9"/>
                  <a:pt x="18" y="6"/>
                </a:cubicBezTo>
                <a:cubicBezTo>
                  <a:pt x="24" y="3"/>
                  <a:pt x="31" y="0"/>
                  <a:pt x="38" y="0"/>
                </a:cubicBezTo>
                <a:lnTo>
                  <a:pt x="10386" y="1"/>
                </a:lnTo>
                <a:cubicBezTo>
                  <a:pt x="10392" y="1"/>
                  <a:pt x="10400" y="3"/>
                  <a:pt x="10404" y="6"/>
                </a:cubicBezTo>
                <a:cubicBezTo>
                  <a:pt x="10410" y="9"/>
                  <a:pt x="10415" y="15"/>
                  <a:pt x="10418" y="20"/>
                </a:cubicBezTo>
                <a:cubicBezTo>
                  <a:pt x="10421" y="26"/>
                  <a:pt x="10424" y="32"/>
                  <a:pt x="10424" y="38"/>
                </a:cubicBezTo>
                <a:lnTo>
                  <a:pt x="10424" y="1716"/>
                </a:lnTo>
                <a:cubicBezTo>
                  <a:pt x="10424" y="1722"/>
                  <a:pt x="10421" y="1728"/>
                  <a:pt x="10418" y="1733"/>
                </a:cubicBezTo>
                <a:cubicBezTo>
                  <a:pt x="10415" y="1739"/>
                  <a:pt x="10410" y="1745"/>
                  <a:pt x="10406" y="1748"/>
                </a:cubicBezTo>
                <a:cubicBezTo>
                  <a:pt x="10400" y="1750"/>
                  <a:pt x="10394" y="1753"/>
                  <a:pt x="10386" y="1753"/>
                </a:cubicBezTo>
                <a:lnTo>
                  <a:pt x="37" y="1753"/>
                </a:lnTo>
                <a:cubicBezTo>
                  <a:pt x="31" y="1753"/>
                  <a:pt x="23" y="1750"/>
                  <a:pt x="18" y="1748"/>
                </a:cubicBezTo>
                <a:cubicBezTo>
                  <a:pt x="12" y="1745"/>
                  <a:pt x="8" y="1739"/>
                  <a:pt x="5" y="1734"/>
                </a:cubicBezTo>
                <a:cubicBezTo>
                  <a:pt x="2" y="1728"/>
                  <a:pt x="0" y="1722"/>
                  <a:pt x="0" y="1716"/>
                </a:cubicBezTo>
                <a:lnTo>
                  <a:pt x="0" y="38"/>
                </a:lnTo>
                <a:close/>
              </a:path>
            </a:pathLst>
          </a:custGeom>
          <a:solidFill>
            <a:srgbClr val="DE5329"/>
          </a:solidFill>
          <a:ln w="19050">
            <a:noFill/>
          </a:ln>
          <a:effectLst>
            <a:outerShdw blurRad="139700" dist="38100" dir="2700000" algn="tl" rotWithShape="0">
              <a:srgbClr val="004899">
                <a:alpha val="43000"/>
              </a:srgb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6120" tIns="6120" rIns="6120" bIns="612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81A1FDD-F049-0654-2451-EC18B1CA5C8F}"/>
              </a:ext>
            </a:extLst>
          </p:cNvPr>
          <p:cNvSpPr txBox="1"/>
          <p:nvPr/>
        </p:nvSpPr>
        <p:spPr>
          <a:xfrm>
            <a:off x="356813" y="1963521"/>
            <a:ext cx="14895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-52"/>
                <a:ea typeface="+mn-ea"/>
                <a:cs typeface="+mn-cs"/>
              </a:rPr>
              <a:t>Организация процесса</a:t>
            </a:r>
          </a:p>
        </p:txBody>
      </p:sp>
      <p:sp>
        <p:nvSpPr>
          <p:cNvPr id="54" name="Полилиния: фигура 53">
            <a:extLst>
              <a:ext uri="{FF2B5EF4-FFF2-40B4-BE49-F238E27FC236}">
                <a16:creationId xmlns:a16="http://schemas.microsoft.com/office/drawing/2014/main" id="{1376D4D0-12D8-6C89-D468-98B4004567BD}"/>
              </a:ext>
            </a:extLst>
          </p:cNvPr>
          <p:cNvSpPr/>
          <p:nvPr/>
        </p:nvSpPr>
        <p:spPr>
          <a:xfrm>
            <a:off x="360538" y="1306260"/>
            <a:ext cx="11352037" cy="365309"/>
          </a:xfrm>
          <a:custGeom>
            <a:avLst/>
            <a:gdLst/>
            <a:ahLst/>
            <a:cxnLst/>
            <a:rect l="0" t="0" r="r" b="b"/>
            <a:pathLst>
              <a:path w="10424" h="1753">
                <a:moveTo>
                  <a:pt x="0" y="38"/>
                </a:moveTo>
                <a:cubicBezTo>
                  <a:pt x="0" y="32"/>
                  <a:pt x="3" y="24"/>
                  <a:pt x="6" y="20"/>
                </a:cubicBezTo>
                <a:cubicBezTo>
                  <a:pt x="9" y="14"/>
                  <a:pt x="14" y="9"/>
                  <a:pt x="18" y="6"/>
                </a:cubicBezTo>
                <a:cubicBezTo>
                  <a:pt x="24" y="3"/>
                  <a:pt x="31" y="0"/>
                  <a:pt x="38" y="0"/>
                </a:cubicBezTo>
                <a:lnTo>
                  <a:pt x="10386" y="1"/>
                </a:lnTo>
                <a:cubicBezTo>
                  <a:pt x="10392" y="1"/>
                  <a:pt x="10400" y="3"/>
                  <a:pt x="10404" y="6"/>
                </a:cubicBezTo>
                <a:cubicBezTo>
                  <a:pt x="10410" y="9"/>
                  <a:pt x="10415" y="15"/>
                  <a:pt x="10418" y="20"/>
                </a:cubicBezTo>
                <a:cubicBezTo>
                  <a:pt x="10421" y="26"/>
                  <a:pt x="10424" y="32"/>
                  <a:pt x="10424" y="38"/>
                </a:cubicBezTo>
                <a:lnTo>
                  <a:pt x="10424" y="1716"/>
                </a:lnTo>
                <a:cubicBezTo>
                  <a:pt x="10424" y="1722"/>
                  <a:pt x="10421" y="1728"/>
                  <a:pt x="10418" y="1733"/>
                </a:cubicBezTo>
                <a:cubicBezTo>
                  <a:pt x="10415" y="1739"/>
                  <a:pt x="10410" y="1745"/>
                  <a:pt x="10406" y="1748"/>
                </a:cubicBezTo>
                <a:cubicBezTo>
                  <a:pt x="10400" y="1750"/>
                  <a:pt x="10394" y="1753"/>
                  <a:pt x="10386" y="1753"/>
                </a:cubicBezTo>
                <a:lnTo>
                  <a:pt x="37" y="1753"/>
                </a:lnTo>
                <a:cubicBezTo>
                  <a:pt x="31" y="1753"/>
                  <a:pt x="23" y="1750"/>
                  <a:pt x="18" y="1748"/>
                </a:cubicBezTo>
                <a:cubicBezTo>
                  <a:pt x="12" y="1745"/>
                  <a:pt x="8" y="1739"/>
                  <a:pt x="5" y="1734"/>
                </a:cubicBezTo>
                <a:cubicBezTo>
                  <a:pt x="2" y="1728"/>
                  <a:pt x="0" y="1722"/>
                  <a:pt x="0" y="1716"/>
                </a:cubicBezTo>
                <a:lnTo>
                  <a:pt x="0" y="38"/>
                </a:lnTo>
                <a:close/>
              </a:path>
            </a:pathLst>
          </a:custGeom>
          <a:solidFill>
            <a:srgbClr val="69B3E7"/>
          </a:solidFill>
          <a:ln w="28575">
            <a:solidFill>
              <a:schemeClr val="bg1"/>
            </a:solidFill>
          </a:ln>
          <a:effectLst>
            <a:outerShdw blurRad="139700" dist="38100" dir="2700000" algn="tl" rotWithShape="0">
              <a:srgbClr val="004899">
                <a:alpha val="43000"/>
              </a:srgb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6120" tIns="6120" rIns="6120" bIns="612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0CE86CB-A1E7-99E3-1BEA-411E6AA2904D}"/>
              </a:ext>
            </a:extLst>
          </p:cNvPr>
          <p:cNvSpPr txBox="1"/>
          <p:nvPr/>
        </p:nvSpPr>
        <p:spPr>
          <a:xfrm>
            <a:off x="360538" y="1294131"/>
            <a:ext cx="113520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dirty="0">
                <a:solidFill>
                  <a:schemeClr val="bg1"/>
                </a:solidFill>
                <a:latin typeface="Montserrat Medium" panose="00000600000000000000" pitchFamily="2" charset="-52"/>
              </a:rPr>
              <a:t>Выстроена система контроля качества: планирование → проверка → устранение → обучение</a:t>
            </a:r>
            <a:endParaRPr kumimoji="0" lang="ru-RU" b="0" i="0" u="none" strike="noStrike" kern="1200" cap="none" spc="-1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 Medium" panose="00000600000000000000" pitchFamily="2" charset="-52"/>
              <a:ea typeface="Calibri"/>
            </a:endParaRPr>
          </a:p>
        </p:txBody>
      </p:sp>
      <p:sp>
        <p:nvSpPr>
          <p:cNvPr id="66" name="Rounded Rectangle 1">
            <a:extLst>
              <a:ext uri="{FF2B5EF4-FFF2-40B4-BE49-F238E27FC236}">
                <a16:creationId xmlns:a16="http://schemas.microsoft.com/office/drawing/2014/main" id="{767BDCC0-FFF0-63AB-6538-5E79ED40AA08}"/>
              </a:ext>
            </a:extLst>
          </p:cNvPr>
          <p:cNvSpPr/>
          <p:nvPr/>
        </p:nvSpPr>
        <p:spPr>
          <a:xfrm>
            <a:off x="1846339" y="4024328"/>
            <a:ext cx="9900000" cy="669600"/>
          </a:xfrm>
          <a:prstGeom prst="roundRect">
            <a:avLst>
              <a:gd name="adj" fmla="val 2094"/>
            </a:avLst>
          </a:prstGeom>
          <a:solidFill>
            <a:schemeClr val="bg1"/>
          </a:solidFill>
          <a:ln>
            <a:noFill/>
          </a:ln>
          <a:effectLst>
            <a:outerShdw blurRad="127000" dist="38100" dir="5400000" algn="t" rotWithShape="0">
              <a:srgbClr val="004899">
                <a:alpha val="40000"/>
              </a:srgbClr>
            </a:outerShdw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44000" rIns="144000" bIns="144000" rtlCol="0" anchor="ctr">
            <a:noAutofit/>
          </a:bodyPr>
          <a:lstStyle/>
          <a:p>
            <a:pPr marL="357750" indent="-285750">
              <a:spcAft>
                <a:spcPts val="600"/>
              </a:spcAft>
              <a:buClr>
                <a:srgbClr val="69B3E7"/>
              </a:buClr>
              <a:buBlip>
                <a:blip r:embed="rId2"/>
              </a:buBlip>
              <a:defRPr/>
            </a:pPr>
            <a:r>
              <a:rPr lang="ru-RU" sz="1400" dirty="0">
                <a:solidFill>
                  <a:schemeClr val="tx1"/>
                </a:solidFill>
                <a:latin typeface="Montserrat Medium" panose="00000600000000000000" pitchFamily="2" charset="-52"/>
              </a:rPr>
              <a:t>Регулярные методические часы: правила внесения сведений, разбор типовых ошибок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tserrat Medium" panose="00000600000000000000" pitchFamily="2" charset="-52"/>
            </a:endParaRPr>
          </a:p>
        </p:txBody>
      </p:sp>
      <p:sp>
        <p:nvSpPr>
          <p:cNvPr id="72" name="Rounded Rectangle 1">
            <a:extLst>
              <a:ext uri="{FF2B5EF4-FFF2-40B4-BE49-F238E27FC236}">
                <a16:creationId xmlns:a16="http://schemas.microsoft.com/office/drawing/2014/main" id="{81C1C367-FD03-F6D9-E492-439D5D0E7353}"/>
              </a:ext>
            </a:extLst>
          </p:cNvPr>
          <p:cNvSpPr/>
          <p:nvPr/>
        </p:nvSpPr>
        <p:spPr>
          <a:xfrm>
            <a:off x="1855351" y="4801962"/>
            <a:ext cx="9900000" cy="669600"/>
          </a:xfrm>
          <a:prstGeom prst="roundRect">
            <a:avLst>
              <a:gd name="adj" fmla="val 2094"/>
            </a:avLst>
          </a:prstGeom>
          <a:solidFill>
            <a:schemeClr val="bg1"/>
          </a:solidFill>
          <a:ln>
            <a:noFill/>
          </a:ln>
          <a:effectLst>
            <a:outerShdw blurRad="127000" dist="38100" dir="5400000" algn="t" rotWithShape="0">
              <a:srgbClr val="004899">
                <a:alpha val="40000"/>
              </a:srgbClr>
            </a:outerShdw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44000" rIns="144000" bIns="144000" rtlCol="0" anchor="ctr">
            <a:noAutofit/>
          </a:bodyPr>
          <a:lstStyle/>
          <a:p>
            <a:pPr marL="357750" indent="-285750">
              <a:spcAft>
                <a:spcPts val="600"/>
              </a:spcAft>
              <a:buClr>
                <a:srgbClr val="69B3E7"/>
              </a:buClr>
              <a:buBlip>
                <a:blip r:embed="rId2"/>
              </a:buBlip>
              <a:defRPr/>
            </a:pPr>
            <a:r>
              <a:rPr lang="ru-RU" sz="1400" dirty="0">
                <a:solidFill>
                  <a:schemeClr val="tx1"/>
                </a:solidFill>
                <a:latin typeface="Montserrat Medium" panose="00000600000000000000" pitchFamily="2" charset="-52"/>
              </a:rPr>
              <a:t>Переход на единый интерфейс электронной очереди во всех филиалах </a:t>
            </a:r>
            <a:r>
              <a:rPr lang="ru-RU" sz="1000" dirty="0">
                <a:latin typeface="Montserrat Light" panose="00000400000000000000" pitchFamily="2" charset="-52"/>
              </a:rPr>
              <a:t>во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tserrat Light" panose="00000400000000000000" pitchFamily="2" charset="-52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BB32150-D0CC-14BE-B94C-EE631C80CE88}"/>
              </a:ext>
            </a:extLst>
          </p:cNvPr>
          <p:cNvSpPr txBox="1"/>
          <p:nvPr/>
        </p:nvSpPr>
        <p:spPr>
          <a:xfrm>
            <a:off x="356813" y="2986340"/>
            <a:ext cx="158708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-52"/>
                <a:ea typeface="+mn-ea"/>
                <a:cs typeface="+mn-cs"/>
              </a:rPr>
              <a:t>Контроль соответствия Стандарту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F93D17CD-7F4C-3B70-6673-D1AB6ECF648A}"/>
              </a:ext>
            </a:extLst>
          </p:cNvPr>
          <p:cNvSpPr txBox="1"/>
          <p:nvPr/>
        </p:nvSpPr>
        <p:spPr>
          <a:xfrm>
            <a:off x="3109362" y="5711235"/>
            <a:ext cx="86929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000" b="1" dirty="0">
                <a:solidFill>
                  <a:schemeClr val="bg1"/>
                </a:solidFill>
                <a:latin typeface="Montserrat Medium" panose="00000600000000000000" pitchFamily="2" charset="-52"/>
              </a:rPr>
              <a:t>замкнутый цикл управления качеством с измеримыми точками контроля</a:t>
            </a:r>
            <a:endParaRPr kumimoji="0" lang="ru-RU" sz="2000" b="0" i="0" u="none" strike="noStrike" kern="1200" cap="none" spc="-1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 Medium" panose="00000600000000000000" pitchFamily="2" charset="-52"/>
              <a:ea typeface="Calibri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61198DFF-10E3-8F33-B88C-5E9AD4C7618D}"/>
              </a:ext>
            </a:extLst>
          </p:cNvPr>
          <p:cNvSpPr txBox="1"/>
          <p:nvPr/>
        </p:nvSpPr>
        <p:spPr>
          <a:xfrm>
            <a:off x="356813" y="4878052"/>
            <a:ext cx="15214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-52"/>
                <a:ea typeface="+mn-ea"/>
                <a:cs typeface="+mn-cs"/>
              </a:rPr>
              <a:t>Унификация процессов</a:t>
            </a:r>
          </a:p>
        </p:txBody>
      </p:sp>
      <p:sp>
        <p:nvSpPr>
          <p:cNvPr id="20" name="Rounded Rectangle 1">
            <a:extLst>
              <a:ext uri="{FF2B5EF4-FFF2-40B4-BE49-F238E27FC236}">
                <a16:creationId xmlns:a16="http://schemas.microsoft.com/office/drawing/2014/main" id="{DF058B30-F1BC-1DC9-ED40-00C0E187468E}"/>
              </a:ext>
            </a:extLst>
          </p:cNvPr>
          <p:cNvSpPr/>
          <p:nvPr/>
        </p:nvSpPr>
        <p:spPr>
          <a:xfrm>
            <a:off x="1846340" y="2808457"/>
            <a:ext cx="9900000" cy="1080000"/>
          </a:xfrm>
          <a:prstGeom prst="roundRect">
            <a:avLst>
              <a:gd name="adj" fmla="val 2094"/>
            </a:avLst>
          </a:prstGeom>
          <a:solidFill>
            <a:schemeClr val="bg1"/>
          </a:solidFill>
          <a:ln>
            <a:noFill/>
          </a:ln>
          <a:effectLst>
            <a:outerShdw blurRad="127000" dist="38100" dir="5400000" algn="t" rotWithShape="0">
              <a:srgbClr val="004899">
                <a:alpha val="40000"/>
              </a:srgbClr>
            </a:outerShdw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44000" rIns="144000" bIns="144000" rtlCol="0" anchor="ctr">
            <a:noAutofit/>
          </a:bodyPr>
          <a:lstStyle/>
          <a:p>
            <a:pPr marL="357750" indent="-285750">
              <a:spcAft>
                <a:spcPts val="600"/>
              </a:spcAft>
              <a:buClr>
                <a:srgbClr val="69B3E7"/>
              </a:buClr>
              <a:buBlip>
                <a:blip r:embed="rId2"/>
              </a:buBlip>
              <a:defRPr/>
            </a:pPr>
            <a:r>
              <a:rPr lang="ru-RU" sz="1400" dirty="0">
                <a:solidFill>
                  <a:schemeClr val="tx1"/>
                </a:solidFill>
                <a:latin typeface="Montserrat Medium" panose="00000600000000000000" pitchFamily="2" charset="-52"/>
              </a:rPr>
              <a:t>Систематические выездные и онлайн-проверки всех 17 филиалов по чек-листам ФЦК</a:t>
            </a:r>
          </a:p>
          <a:p>
            <a:pPr marL="357750" indent="-285750">
              <a:spcAft>
                <a:spcPts val="600"/>
              </a:spcAft>
              <a:buClr>
                <a:srgbClr val="69B3E7"/>
              </a:buClr>
              <a:buBlip>
                <a:blip r:embed="rId2"/>
              </a:buBlip>
              <a:defRPr/>
            </a:pPr>
            <a:r>
              <a:rPr lang="ru-RU" sz="1400" dirty="0">
                <a:solidFill>
                  <a:schemeClr val="tx1"/>
                </a:solidFill>
                <a:latin typeface="Montserrat Medium" panose="00000600000000000000" pitchFamily="2" charset="-52"/>
              </a:rPr>
              <a:t>По результатам — Акты проверок и дорожные карты устранения несоответствий</a:t>
            </a:r>
          </a:p>
          <a:p>
            <a:pPr marL="357750" indent="-285750">
              <a:spcAft>
                <a:spcPts val="600"/>
              </a:spcAft>
              <a:buClr>
                <a:srgbClr val="69B3E7"/>
              </a:buClr>
              <a:buBlip>
                <a:blip r:embed="rId2"/>
              </a:buBlip>
              <a:defRPr/>
            </a:pPr>
            <a:r>
              <a:rPr lang="ru-RU" sz="1400" dirty="0">
                <a:solidFill>
                  <a:schemeClr val="tx1"/>
                </a:solidFill>
                <a:latin typeface="Montserrat Medium" panose="00000600000000000000" pitchFamily="2" charset="-52"/>
              </a:rPr>
              <a:t>Рассмотрение итогов на Совете по качеству 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tserrat Medium" panose="00000600000000000000" pitchFamily="2" charset="-52"/>
            </a:endParaRPr>
          </a:p>
        </p:txBody>
      </p: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BC65F705-FB88-F959-72D7-0E9C12A373A4}"/>
              </a:ext>
            </a:extLst>
          </p:cNvPr>
          <p:cNvSpPr/>
          <p:nvPr/>
        </p:nvSpPr>
        <p:spPr>
          <a:xfrm>
            <a:off x="358675" y="4053128"/>
            <a:ext cx="1521426" cy="612000"/>
          </a:xfrm>
          <a:custGeom>
            <a:avLst/>
            <a:gdLst/>
            <a:ahLst/>
            <a:cxnLst/>
            <a:rect l="0" t="0" r="r" b="b"/>
            <a:pathLst>
              <a:path w="10424" h="1753">
                <a:moveTo>
                  <a:pt x="0" y="38"/>
                </a:moveTo>
                <a:cubicBezTo>
                  <a:pt x="0" y="32"/>
                  <a:pt x="3" y="24"/>
                  <a:pt x="6" y="20"/>
                </a:cubicBezTo>
                <a:cubicBezTo>
                  <a:pt x="9" y="14"/>
                  <a:pt x="14" y="9"/>
                  <a:pt x="18" y="6"/>
                </a:cubicBezTo>
                <a:cubicBezTo>
                  <a:pt x="24" y="3"/>
                  <a:pt x="31" y="0"/>
                  <a:pt x="38" y="0"/>
                </a:cubicBezTo>
                <a:lnTo>
                  <a:pt x="10386" y="1"/>
                </a:lnTo>
                <a:cubicBezTo>
                  <a:pt x="10392" y="1"/>
                  <a:pt x="10400" y="3"/>
                  <a:pt x="10404" y="6"/>
                </a:cubicBezTo>
                <a:cubicBezTo>
                  <a:pt x="10410" y="9"/>
                  <a:pt x="10415" y="15"/>
                  <a:pt x="10418" y="20"/>
                </a:cubicBezTo>
                <a:cubicBezTo>
                  <a:pt x="10421" y="26"/>
                  <a:pt x="10424" y="32"/>
                  <a:pt x="10424" y="38"/>
                </a:cubicBezTo>
                <a:lnTo>
                  <a:pt x="10424" y="1716"/>
                </a:lnTo>
                <a:cubicBezTo>
                  <a:pt x="10424" y="1722"/>
                  <a:pt x="10421" y="1728"/>
                  <a:pt x="10418" y="1733"/>
                </a:cubicBezTo>
                <a:cubicBezTo>
                  <a:pt x="10415" y="1739"/>
                  <a:pt x="10410" y="1745"/>
                  <a:pt x="10406" y="1748"/>
                </a:cubicBezTo>
                <a:cubicBezTo>
                  <a:pt x="10400" y="1750"/>
                  <a:pt x="10394" y="1753"/>
                  <a:pt x="10386" y="1753"/>
                </a:cubicBezTo>
                <a:lnTo>
                  <a:pt x="37" y="1753"/>
                </a:lnTo>
                <a:cubicBezTo>
                  <a:pt x="31" y="1753"/>
                  <a:pt x="23" y="1750"/>
                  <a:pt x="18" y="1748"/>
                </a:cubicBezTo>
                <a:cubicBezTo>
                  <a:pt x="12" y="1745"/>
                  <a:pt x="8" y="1739"/>
                  <a:pt x="5" y="1734"/>
                </a:cubicBezTo>
                <a:cubicBezTo>
                  <a:pt x="2" y="1728"/>
                  <a:pt x="0" y="1722"/>
                  <a:pt x="0" y="1716"/>
                </a:cubicBezTo>
                <a:lnTo>
                  <a:pt x="0" y="38"/>
                </a:lnTo>
                <a:close/>
              </a:path>
            </a:pathLst>
          </a:custGeom>
          <a:solidFill>
            <a:srgbClr val="DE5329"/>
          </a:solidFill>
          <a:ln w="19050">
            <a:noFill/>
          </a:ln>
          <a:effectLst>
            <a:outerShdw blurRad="139700" dist="38100" dir="2700000" algn="tl" rotWithShape="0">
              <a:srgbClr val="004899">
                <a:alpha val="43000"/>
              </a:srgb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6120" tIns="6120" rIns="6120" bIns="612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614BF79-BD9B-FD07-10C0-E7099DAD80AD}"/>
              </a:ext>
            </a:extLst>
          </p:cNvPr>
          <p:cNvSpPr txBox="1"/>
          <p:nvPr/>
        </p:nvSpPr>
        <p:spPr>
          <a:xfrm>
            <a:off x="356813" y="4097518"/>
            <a:ext cx="16846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-52"/>
                <a:ea typeface="+mn-ea"/>
                <a:cs typeface="+mn-cs"/>
              </a:rPr>
              <a:t>Повышение квалификации</a:t>
            </a:r>
          </a:p>
        </p:txBody>
      </p:sp>
      <p:sp>
        <p:nvSpPr>
          <p:cNvPr id="23" name="Стрелка: пятиугольник 22">
            <a:extLst>
              <a:ext uri="{FF2B5EF4-FFF2-40B4-BE49-F238E27FC236}">
                <a16:creationId xmlns:a16="http://schemas.microsoft.com/office/drawing/2014/main" id="{68D27ADD-ECD8-AB5E-66A0-BFDE5D4B548A}"/>
              </a:ext>
            </a:extLst>
          </p:cNvPr>
          <p:cNvSpPr/>
          <p:nvPr/>
        </p:nvSpPr>
        <p:spPr>
          <a:xfrm>
            <a:off x="389681" y="5841478"/>
            <a:ext cx="2449212" cy="499812"/>
          </a:xfrm>
          <a:prstGeom prst="homePlate">
            <a:avLst/>
          </a:prstGeom>
          <a:solidFill>
            <a:srgbClr val="69B3E7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4A30694-543F-2860-9474-38BB5CD20CD3}"/>
              </a:ext>
            </a:extLst>
          </p:cNvPr>
          <p:cNvSpPr txBox="1"/>
          <p:nvPr/>
        </p:nvSpPr>
        <p:spPr>
          <a:xfrm>
            <a:off x="583316" y="5860551"/>
            <a:ext cx="20482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400" b="1" dirty="0">
                <a:solidFill>
                  <a:schemeClr val="bg1"/>
                </a:solidFill>
                <a:latin typeface="Montserrat" panose="00000500000000000000" pitchFamily="2" charset="-52"/>
              </a:rPr>
              <a:t>Результат:</a:t>
            </a:r>
            <a:endParaRPr kumimoji="0" lang="ru-RU" sz="2400" b="1" i="0" u="none" strike="noStrike" kern="1200" cap="none" spc="-1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" panose="00000500000000000000" pitchFamily="2" charset="-52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2579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FEE46-AEA1-BD02-03CB-F6A972879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E2E4F23-DD34-BFAF-1BB5-B6CFDB67D2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980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: фигура 1">
            <a:extLst>
              <a:ext uri="{FF2B5EF4-FFF2-40B4-BE49-F238E27FC236}">
                <a16:creationId xmlns:a16="http://schemas.microsoft.com/office/drawing/2014/main" id="{9D05C5B1-A2FD-3091-8D91-0422A701A6EB}"/>
              </a:ext>
            </a:extLst>
          </p:cNvPr>
          <p:cNvSpPr/>
          <p:nvPr/>
        </p:nvSpPr>
        <p:spPr>
          <a:xfrm>
            <a:off x="372596" y="1422441"/>
            <a:ext cx="9647344" cy="673309"/>
          </a:xfrm>
          <a:custGeom>
            <a:avLst/>
            <a:gdLst/>
            <a:ahLst/>
            <a:cxnLst/>
            <a:rect l="0" t="0" r="r" b="b"/>
            <a:pathLst>
              <a:path w="10424" h="1753">
                <a:moveTo>
                  <a:pt x="0" y="38"/>
                </a:moveTo>
                <a:cubicBezTo>
                  <a:pt x="0" y="32"/>
                  <a:pt x="3" y="24"/>
                  <a:pt x="6" y="20"/>
                </a:cubicBezTo>
                <a:cubicBezTo>
                  <a:pt x="9" y="14"/>
                  <a:pt x="14" y="9"/>
                  <a:pt x="18" y="6"/>
                </a:cubicBezTo>
                <a:cubicBezTo>
                  <a:pt x="24" y="3"/>
                  <a:pt x="31" y="0"/>
                  <a:pt x="38" y="0"/>
                </a:cubicBezTo>
                <a:lnTo>
                  <a:pt x="10386" y="1"/>
                </a:lnTo>
                <a:cubicBezTo>
                  <a:pt x="10392" y="1"/>
                  <a:pt x="10400" y="3"/>
                  <a:pt x="10404" y="6"/>
                </a:cubicBezTo>
                <a:cubicBezTo>
                  <a:pt x="10410" y="9"/>
                  <a:pt x="10415" y="15"/>
                  <a:pt x="10418" y="20"/>
                </a:cubicBezTo>
                <a:cubicBezTo>
                  <a:pt x="10421" y="26"/>
                  <a:pt x="10424" y="32"/>
                  <a:pt x="10424" y="38"/>
                </a:cubicBezTo>
                <a:lnTo>
                  <a:pt x="10424" y="1716"/>
                </a:lnTo>
                <a:cubicBezTo>
                  <a:pt x="10424" y="1722"/>
                  <a:pt x="10421" y="1728"/>
                  <a:pt x="10418" y="1733"/>
                </a:cubicBezTo>
                <a:cubicBezTo>
                  <a:pt x="10415" y="1739"/>
                  <a:pt x="10410" y="1745"/>
                  <a:pt x="10406" y="1748"/>
                </a:cubicBezTo>
                <a:cubicBezTo>
                  <a:pt x="10400" y="1750"/>
                  <a:pt x="10394" y="1753"/>
                  <a:pt x="10386" y="1753"/>
                </a:cubicBezTo>
                <a:lnTo>
                  <a:pt x="37" y="1753"/>
                </a:lnTo>
                <a:cubicBezTo>
                  <a:pt x="31" y="1753"/>
                  <a:pt x="23" y="1750"/>
                  <a:pt x="18" y="1748"/>
                </a:cubicBezTo>
                <a:cubicBezTo>
                  <a:pt x="12" y="1745"/>
                  <a:pt x="8" y="1739"/>
                  <a:pt x="5" y="1734"/>
                </a:cubicBezTo>
                <a:cubicBezTo>
                  <a:pt x="2" y="1728"/>
                  <a:pt x="0" y="1722"/>
                  <a:pt x="0" y="1716"/>
                </a:cubicBezTo>
                <a:lnTo>
                  <a:pt x="0" y="38"/>
                </a:lnTo>
                <a:close/>
              </a:path>
            </a:pathLst>
          </a:custGeom>
          <a:ln w="19050"/>
          <a:effectLst>
            <a:outerShdw blurRad="139700" dist="38100" dir="2700000" algn="tl" rotWithShape="0">
              <a:srgbClr val="004899">
                <a:alpha val="43000"/>
              </a:srgb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6120" tIns="6120" rIns="6120" bIns="612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60BE87-4D18-D081-4319-7DF590578399}"/>
              </a:ext>
            </a:extLst>
          </p:cNvPr>
          <p:cNvSpPr txBox="1"/>
          <p:nvPr/>
        </p:nvSpPr>
        <p:spPr>
          <a:xfrm>
            <a:off x="275995" y="189617"/>
            <a:ext cx="941493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004899"/>
                </a:solidFill>
                <a:effectLst/>
                <a:uLnTx/>
                <a:uFillTx/>
                <a:latin typeface="Montserrat SemiBold" panose="00000700000000000000" pitchFamily="2" charset="-52"/>
                <a:ea typeface="Calibri"/>
                <a:cs typeface="+mn-cs"/>
              </a:rPr>
              <a:t>Проектная группа по контролю качества-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004899"/>
                </a:solidFill>
                <a:effectLst/>
                <a:uLnTx/>
                <a:uFillTx/>
                <a:latin typeface="Montserrat SemiBold" panose="00000700000000000000" pitchFamily="2" charset="-52"/>
                <a:ea typeface="Calibri"/>
                <a:cs typeface="+mn-cs"/>
              </a:rPr>
              <a:t>цели и задачи</a:t>
            </a:r>
            <a:endParaRPr kumimoji="0" lang="ru-RU" sz="1800" b="0" i="0" u="none" strike="noStrike" kern="1200" cap="none" spc="-1" normalizeH="0" baseline="0" noProof="0" dirty="0">
              <a:ln>
                <a:noFill/>
              </a:ln>
              <a:solidFill>
                <a:srgbClr val="69B3E7"/>
              </a:solidFill>
              <a:effectLst/>
              <a:uLnTx/>
              <a:uFillTx/>
              <a:latin typeface="Montserrat" panose="00000500000000000000" pitchFamily="2" charset="-52"/>
              <a:ea typeface="Calibri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9517F9-E359-82B7-6C34-358FFE47C498}"/>
              </a:ext>
            </a:extLst>
          </p:cNvPr>
          <p:cNvSpPr txBox="1"/>
          <p:nvPr/>
        </p:nvSpPr>
        <p:spPr>
          <a:xfrm>
            <a:off x="421366" y="1435930"/>
            <a:ext cx="98232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Medium" panose="00000600000000000000" pitchFamily="2" charset="-52"/>
                <a:ea typeface="+mn-ea"/>
                <a:cs typeface="+mn-cs"/>
              </a:rPr>
              <a:t>Создана система сквозного контроля предоставления мер государственной поддержки на единой цифровой платформе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893D19B4-331B-48AE-217D-477957227765}"/>
              </a:ext>
            </a:extLst>
          </p:cNvPr>
          <p:cNvCxnSpPr>
            <a:cxnSpLocks/>
          </p:cNvCxnSpPr>
          <p:nvPr/>
        </p:nvCxnSpPr>
        <p:spPr>
          <a:xfrm>
            <a:off x="1624741" y="3215407"/>
            <a:ext cx="1879035" cy="0"/>
          </a:xfrm>
          <a:prstGeom prst="line">
            <a:avLst/>
          </a:prstGeom>
          <a:ln w="34925">
            <a:solidFill>
              <a:srgbClr val="69B3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1B9AF98-7603-D48D-66FE-39219F47B4E5}"/>
              </a:ext>
            </a:extLst>
          </p:cNvPr>
          <p:cNvSpPr txBox="1"/>
          <p:nvPr/>
        </p:nvSpPr>
        <p:spPr>
          <a:xfrm>
            <a:off x="385419" y="4173902"/>
            <a:ext cx="2280869" cy="1646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5481D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Цель:</a:t>
            </a:r>
          </a:p>
          <a:p>
            <a:pPr marL="357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69B3E7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Medium" panose="00000600000000000000" pitchFamily="2" charset="-52"/>
                <a:ea typeface="+mn-ea"/>
                <a:cs typeface="+mn-cs"/>
              </a:rPr>
              <a:t>Привести процессы в соответствие         с требованиями стандартов                и исключить системные ошибки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4EA75A-595E-FDF9-EDB8-AA276D63DC3D}"/>
              </a:ext>
            </a:extLst>
          </p:cNvPr>
          <p:cNvSpPr txBox="1"/>
          <p:nvPr/>
        </p:nvSpPr>
        <p:spPr>
          <a:xfrm>
            <a:off x="3426964" y="4173902"/>
            <a:ext cx="5028720" cy="25237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4899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Задачи:</a:t>
            </a:r>
          </a:p>
          <a:p>
            <a:pPr marL="357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5481D"/>
              </a:buClr>
              <a:buSzTx/>
              <a:buFontTx/>
              <a:buBlip>
                <a:blip r:embed="rId3"/>
              </a:buBlip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Medium" panose="00000600000000000000" pitchFamily="2" charset="-52"/>
                <a:ea typeface="+mn-ea"/>
                <a:cs typeface="+mn-cs"/>
              </a:rPr>
              <a:t>Детализированный анализ по показателям — выявление нарушений от типовых ошибок оформления до критических, влияющих             на законность предоставления меры </a:t>
            </a:r>
          </a:p>
          <a:p>
            <a:pPr marL="357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5481D"/>
              </a:buClr>
              <a:buSzTx/>
              <a:buFontTx/>
              <a:buBlip>
                <a:blip r:embed="rId3"/>
              </a:buBlip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Medium" panose="00000600000000000000" pitchFamily="2" charset="-52"/>
                <a:ea typeface="+mn-ea"/>
                <a:cs typeface="+mn-cs"/>
              </a:rPr>
              <a:t>Фиксация каждого нарушения с формированием объективной картины качества </a:t>
            </a:r>
          </a:p>
          <a:p>
            <a:pPr marL="357750" indent="-285750">
              <a:spcAft>
                <a:spcPts val="600"/>
              </a:spcAft>
              <a:buClr>
                <a:srgbClr val="E5481D"/>
              </a:buClr>
              <a:buBlip>
                <a:blip r:embed="rId3"/>
              </a:buBlip>
              <a:defRPr/>
            </a:pPr>
            <a:r>
              <a:rPr lang="ru-RU" sz="1400" dirty="0">
                <a:solidFill>
                  <a:prstClr val="black"/>
                </a:solidFill>
                <a:latin typeface="Montserrat Medium" panose="00000600000000000000" pitchFamily="2" charset="-52"/>
              </a:rPr>
              <a:t>Разработка адресных рекомендаций и типовых решений</a:t>
            </a:r>
          </a:p>
          <a:p>
            <a:pPr marL="357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5481D"/>
              </a:buClr>
              <a:buSzTx/>
              <a:buFontTx/>
              <a:buBlip>
                <a:blip r:embed="rId3"/>
              </a:buBlip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-52"/>
              <a:ea typeface="+mn-ea"/>
              <a:cs typeface="+mn-cs"/>
            </a:endParaRPr>
          </a:p>
        </p:txBody>
      </p:sp>
      <p:sp>
        <p:nvSpPr>
          <p:cNvPr id="9" name="Полилиния 11">
            <a:extLst>
              <a:ext uri="{FF2B5EF4-FFF2-40B4-BE49-F238E27FC236}">
                <a16:creationId xmlns:a16="http://schemas.microsoft.com/office/drawing/2014/main" id="{030D1E14-581A-122E-8689-E77B269DEAD5}"/>
              </a:ext>
            </a:extLst>
          </p:cNvPr>
          <p:cNvSpPr/>
          <p:nvPr/>
        </p:nvSpPr>
        <p:spPr bwMode="auto">
          <a:xfrm>
            <a:off x="385420" y="2591400"/>
            <a:ext cx="1059952" cy="1248012"/>
          </a:xfrm>
          <a:custGeom>
            <a:avLst/>
            <a:gdLst>
              <a:gd name="connsiteX0" fmla="*/ 0 w 3322929"/>
              <a:gd name="connsiteY0" fmla="*/ 175414 h 3912490"/>
              <a:gd name="connsiteX1" fmla="*/ 0 w 3322929"/>
              <a:gd name="connsiteY1" fmla="*/ 3736690 h 3912490"/>
              <a:gd name="connsiteX2" fmla="*/ 175782 w 3322929"/>
              <a:gd name="connsiteY2" fmla="*/ 3912491 h 3912490"/>
              <a:gd name="connsiteX3" fmla="*/ 266845 w 3322929"/>
              <a:gd name="connsiteY3" fmla="*/ 3887399 h 3912490"/>
              <a:gd name="connsiteX4" fmla="*/ 3237360 w 3322929"/>
              <a:gd name="connsiteY4" fmla="*/ 2105316 h 3912490"/>
              <a:gd name="connsiteX5" fmla="*/ 3297835 w 3322929"/>
              <a:gd name="connsiteY5" fmla="*/ 1864574 h 3912490"/>
              <a:gd name="connsiteX6" fmla="*/ 3237360 w 3322929"/>
              <a:gd name="connsiteY6" fmla="*/ 1804311 h 3912490"/>
              <a:gd name="connsiteX7" fmla="*/ 266845 w 3322929"/>
              <a:gd name="connsiteY7" fmla="*/ 25118 h 3912490"/>
              <a:gd name="connsiteX8" fmla="*/ 25180 w 3322929"/>
              <a:gd name="connsiteY8" fmla="*/ 85084 h 3912490"/>
              <a:gd name="connsiteX9" fmla="*/ 0 w 3322929"/>
              <a:gd name="connsiteY9" fmla="*/ 175414 h 3912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322929" h="3912490" extrusionOk="0">
                <a:moveTo>
                  <a:pt x="0" y="175414"/>
                </a:moveTo>
                <a:lnTo>
                  <a:pt x="0" y="3736690"/>
                </a:lnTo>
                <a:cubicBezTo>
                  <a:pt x="-176" y="3833606"/>
                  <a:pt x="78524" y="3912313"/>
                  <a:pt x="175782" y="3912491"/>
                </a:cubicBezTo>
                <a:cubicBezTo>
                  <a:pt x="207863" y="3912548"/>
                  <a:pt x="239351" y="3903873"/>
                  <a:pt x="266845" y="3887399"/>
                </a:cubicBezTo>
                <a:lnTo>
                  <a:pt x="3237360" y="2105316"/>
                </a:lnTo>
                <a:cubicBezTo>
                  <a:pt x="3320774" y="2055479"/>
                  <a:pt x="3347848" y="1947695"/>
                  <a:pt x="3297835" y="1864574"/>
                </a:cubicBezTo>
                <a:cubicBezTo>
                  <a:pt x="3282952" y="1839841"/>
                  <a:pt x="3262180" y="1819142"/>
                  <a:pt x="3237360" y="1804311"/>
                </a:cubicBezTo>
                <a:lnTo>
                  <a:pt x="266845" y="25118"/>
                </a:lnTo>
                <a:cubicBezTo>
                  <a:pt x="183494" y="-24822"/>
                  <a:pt x="75297" y="2025"/>
                  <a:pt x="25180" y="85084"/>
                </a:cubicBezTo>
                <a:cubicBezTo>
                  <a:pt x="8722" y="112361"/>
                  <a:pt x="18" y="143586"/>
                  <a:pt x="0" y="175414"/>
                </a:cubicBezTo>
                <a:close/>
              </a:path>
            </a:pathLst>
          </a:custGeom>
          <a:solidFill>
            <a:srgbClr val="69B3E7"/>
          </a:solidFill>
          <a:ln w="41434" cap="flat">
            <a:noFill/>
            <a:prstDash val="solid"/>
            <a:miter/>
          </a:ln>
          <a:effectLst>
            <a:outerShdw blurRad="127000" dist="38100" dir="5400000" algn="t" rotWithShape="0">
              <a:srgbClr val="004899">
                <a:alpha val="40000"/>
              </a:srgbClr>
            </a:outerShdw>
          </a:effectLst>
        </p:spPr>
        <p:txBody>
          <a:bodyPr lIns="18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Bold" panose="00000700000000000000" pitchFamily="2" charset="-52"/>
                <a:ea typeface="DejaVu Sans"/>
                <a:cs typeface="+mn-cs"/>
              </a:rPr>
              <a:t>01</a:t>
            </a:r>
            <a:endParaRPr kumimoji="0" lang="ru-RU" sz="36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SemiBold" panose="00000700000000000000" pitchFamily="2" charset="-52"/>
              <a:ea typeface="+mn-ea"/>
              <a:cs typeface="+mn-cs"/>
            </a:endParaRPr>
          </a:p>
        </p:txBody>
      </p:sp>
      <p:sp>
        <p:nvSpPr>
          <p:cNvPr id="10" name="Полилиния 11">
            <a:extLst>
              <a:ext uri="{FF2B5EF4-FFF2-40B4-BE49-F238E27FC236}">
                <a16:creationId xmlns:a16="http://schemas.microsoft.com/office/drawing/2014/main" id="{27ADBF5D-2F34-ECA7-5C67-E9B7AA63FFF6}"/>
              </a:ext>
            </a:extLst>
          </p:cNvPr>
          <p:cNvSpPr/>
          <p:nvPr/>
        </p:nvSpPr>
        <p:spPr bwMode="auto">
          <a:xfrm>
            <a:off x="3656167" y="2591400"/>
            <a:ext cx="1059952" cy="1248012"/>
          </a:xfrm>
          <a:custGeom>
            <a:avLst/>
            <a:gdLst>
              <a:gd name="connsiteX0" fmla="*/ 0 w 3322929"/>
              <a:gd name="connsiteY0" fmla="*/ 175414 h 3912490"/>
              <a:gd name="connsiteX1" fmla="*/ 0 w 3322929"/>
              <a:gd name="connsiteY1" fmla="*/ 3736690 h 3912490"/>
              <a:gd name="connsiteX2" fmla="*/ 175782 w 3322929"/>
              <a:gd name="connsiteY2" fmla="*/ 3912491 h 3912490"/>
              <a:gd name="connsiteX3" fmla="*/ 266845 w 3322929"/>
              <a:gd name="connsiteY3" fmla="*/ 3887399 h 3912490"/>
              <a:gd name="connsiteX4" fmla="*/ 3237360 w 3322929"/>
              <a:gd name="connsiteY4" fmla="*/ 2105316 h 3912490"/>
              <a:gd name="connsiteX5" fmla="*/ 3297835 w 3322929"/>
              <a:gd name="connsiteY5" fmla="*/ 1864574 h 3912490"/>
              <a:gd name="connsiteX6" fmla="*/ 3237360 w 3322929"/>
              <a:gd name="connsiteY6" fmla="*/ 1804311 h 3912490"/>
              <a:gd name="connsiteX7" fmla="*/ 266845 w 3322929"/>
              <a:gd name="connsiteY7" fmla="*/ 25118 h 3912490"/>
              <a:gd name="connsiteX8" fmla="*/ 25180 w 3322929"/>
              <a:gd name="connsiteY8" fmla="*/ 85084 h 3912490"/>
              <a:gd name="connsiteX9" fmla="*/ 0 w 3322929"/>
              <a:gd name="connsiteY9" fmla="*/ 175414 h 3912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322929" h="3912490" extrusionOk="0">
                <a:moveTo>
                  <a:pt x="0" y="175414"/>
                </a:moveTo>
                <a:lnTo>
                  <a:pt x="0" y="3736690"/>
                </a:lnTo>
                <a:cubicBezTo>
                  <a:pt x="-176" y="3833606"/>
                  <a:pt x="78524" y="3912313"/>
                  <a:pt x="175782" y="3912491"/>
                </a:cubicBezTo>
                <a:cubicBezTo>
                  <a:pt x="207863" y="3912548"/>
                  <a:pt x="239351" y="3903873"/>
                  <a:pt x="266845" y="3887399"/>
                </a:cubicBezTo>
                <a:lnTo>
                  <a:pt x="3237360" y="2105316"/>
                </a:lnTo>
                <a:cubicBezTo>
                  <a:pt x="3320774" y="2055479"/>
                  <a:pt x="3347848" y="1947695"/>
                  <a:pt x="3297835" y="1864574"/>
                </a:cubicBezTo>
                <a:cubicBezTo>
                  <a:pt x="3282952" y="1839841"/>
                  <a:pt x="3262180" y="1819142"/>
                  <a:pt x="3237360" y="1804311"/>
                </a:cubicBezTo>
                <a:lnTo>
                  <a:pt x="266845" y="25118"/>
                </a:lnTo>
                <a:cubicBezTo>
                  <a:pt x="183494" y="-24822"/>
                  <a:pt x="75297" y="2025"/>
                  <a:pt x="25180" y="85084"/>
                </a:cubicBezTo>
                <a:cubicBezTo>
                  <a:pt x="8722" y="112361"/>
                  <a:pt x="18" y="143586"/>
                  <a:pt x="0" y="175414"/>
                </a:cubicBezTo>
                <a:close/>
              </a:path>
            </a:pathLst>
          </a:custGeom>
          <a:solidFill>
            <a:srgbClr val="E5481D"/>
          </a:solidFill>
          <a:ln w="41434" cap="flat">
            <a:noFill/>
            <a:prstDash val="solid"/>
            <a:miter/>
          </a:ln>
          <a:effectLst>
            <a:outerShdw blurRad="127000" dist="38100" dir="5400000" algn="t" rotWithShape="0">
              <a:srgbClr val="004899">
                <a:alpha val="40000"/>
              </a:srgbClr>
            </a:outerShdw>
          </a:effectLst>
        </p:spPr>
        <p:txBody>
          <a:bodyPr lIns="18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Bold" panose="00000700000000000000" pitchFamily="2" charset="-52"/>
                <a:ea typeface="DejaVu Sans"/>
                <a:cs typeface="+mn-cs"/>
              </a:rPr>
              <a:t>02</a:t>
            </a:r>
            <a:endParaRPr kumimoji="0" lang="ru-RU" sz="36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SemiBold" panose="00000700000000000000" pitchFamily="2" charset="-52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E52B10-A080-B863-B9F9-93F594B70FDC}"/>
              </a:ext>
            </a:extLst>
          </p:cNvPr>
          <p:cNvSpPr txBox="1"/>
          <p:nvPr/>
        </p:nvSpPr>
        <p:spPr>
          <a:xfrm>
            <a:off x="8959988" y="4173902"/>
            <a:ext cx="2349233" cy="14311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4899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Подход:</a:t>
            </a:r>
          </a:p>
          <a:p>
            <a:pPr marL="357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69B3E7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Medium" panose="00000600000000000000" pitchFamily="2" charset="-52"/>
                <a:ea typeface="+mn-ea"/>
                <a:cs typeface="+mn-cs"/>
              </a:rPr>
              <a:t>непрерывное улучшение через контроль → анализ → обучение → масштабирование</a:t>
            </a:r>
          </a:p>
        </p:txBody>
      </p:sp>
      <p:sp>
        <p:nvSpPr>
          <p:cNvPr id="12" name="Полилиния 11">
            <a:extLst>
              <a:ext uri="{FF2B5EF4-FFF2-40B4-BE49-F238E27FC236}">
                <a16:creationId xmlns:a16="http://schemas.microsoft.com/office/drawing/2014/main" id="{9B3B5A33-F62F-087A-95BC-DE67B8EEB0BA}"/>
              </a:ext>
            </a:extLst>
          </p:cNvPr>
          <p:cNvSpPr/>
          <p:nvPr/>
        </p:nvSpPr>
        <p:spPr bwMode="auto">
          <a:xfrm>
            <a:off x="8959988" y="2591400"/>
            <a:ext cx="1059952" cy="1248012"/>
          </a:xfrm>
          <a:custGeom>
            <a:avLst/>
            <a:gdLst>
              <a:gd name="connsiteX0" fmla="*/ 0 w 3322929"/>
              <a:gd name="connsiteY0" fmla="*/ 175414 h 3912490"/>
              <a:gd name="connsiteX1" fmla="*/ 0 w 3322929"/>
              <a:gd name="connsiteY1" fmla="*/ 3736690 h 3912490"/>
              <a:gd name="connsiteX2" fmla="*/ 175782 w 3322929"/>
              <a:gd name="connsiteY2" fmla="*/ 3912491 h 3912490"/>
              <a:gd name="connsiteX3" fmla="*/ 266845 w 3322929"/>
              <a:gd name="connsiteY3" fmla="*/ 3887399 h 3912490"/>
              <a:gd name="connsiteX4" fmla="*/ 3237360 w 3322929"/>
              <a:gd name="connsiteY4" fmla="*/ 2105316 h 3912490"/>
              <a:gd name="connsiteX5" fmla="*/ 3297835 w 3322929"/>
              <a:gd name="connsiteY5" fmla="*/ 1864574 h 3912490"/>
              <a:gd name="connsiteX6" fmla="*/ 3237360 w 3322929"/>
              <a:gd name="connsiteY6" fmla="*/ 1804311 h 3912490"/>
              <a:gd name="connsiteX7" fmla="*/ 266845 w 3322929"/>
              <a:gd name="connsiteY7" fmla="*/ 25118 h 3912490"/>
              <a:gd name="connsiteX8" fmla="*/ 25180 w 3322929"/>
              <a:gd name="connsiteY8" fmla="*/ 85084 h 3912490"/>
              <a:gd name="connsiteX9" fmla="*/ 0 w 3322929"/>
              <a:gd name="connsiteY9" fmla="*/ 175414 h 3912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322929" h="3912490" extrusionOk="0">
                <a:moveTo>
                  <a:pt x="0" y="175414"/>
                </a:moveTo>
                <a:lnTo>
                  <a:pt x="0" y="3736690"/>
                </a:lnTo>
                <a:cubicBezTo>
                  <a:pt x="-176" y="3833606"/>
                  <a:pt x="78524" y="3912313"/>
                  <a:pt x="175782" y="3912491"/>
                </a:cubicBezTo>
                <a:cubicBezTo>
                  <a:pt x="207863" y="3912548"/>
                  <a:pt x="239351" y="3903873"/>
                  <a:pt x="266845" y="3887399"/>
                </a:cubicBezTo>
                <a:lnTo>
                  <a:pt x="3237360" y="2105316"/>
                </a:lnTo>
                <a:cubicBezTo>
                  <a:pt x="3320774" y="2055479"/>
                  <a:pt x="3347848" y="1947695"/>
                  <a:pt x="3297835" y="1864574"/>
                </a:cubicBezTo>
                <a:cubicBezTo>
                  <a:pt x="3282952" y="1839841"/>
                  <a:pt x="3262180" y="1819142"/>
                  <a:pt x="3237360" y="1804311"/>
                </a:cubicBezTo>
                <a:lnTo>
                  <a:pt x="266845" y="25118"/>
                </a:lnTo>
                <a:cubicBezTo>
                  <a:pt x="183494" y="-24822"/>
                  <a:pt x="75297" y="2025"/>
                  <a:pt x="25180" y="85084"/>
                </a:cubicBezTo>
                <a:cubicBezTo>
                  <a:pt x="8722" y="112361"/>
                  <a:pt x="18" y="143586"/>
                  <a:pt x="0" y="175414"/>
                </a:cubicBezTo>
                <a:close/>
              </a:path>
            </a:pathLst>
          </a:custGeom>
          <a:solidFill>
            <a:srgbClr val="004899"/>
          </a:solidFill>
          <a:ln w="41434" cap="flat">
            <a:noFill/>
            <a:prstDash val="solid"/>
            <a:miter/>
          </a:ln>
          <a:effectLst>
            <a:outerShdw blurRad="127000" dist="38100" dir="5400000" algn="t" rotWithShape="0">
              <a:srgbClr val="004899">
                <a:alpha val="40000"/>
              </a:srgbClr>
            </a:outerShdw>
          </a:effectLst>
        </p:spPr>
        <p:txBody>
          <a:bodyPr lIns="18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SemiBold" panose="00000700000000000000" pitchFamily="2" charset="-52"/>
                <a:ea typeface="DejaVu Sans"/>
                <a:cs typeface="+mn-cs"/>
              </a:rPr>
              <a:t>03</a:t>
            </a:r>
            <a:endParaRPr kumimoji="0" lang="ru-RU" sz="36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SemiBold" panose="00000700000000000000" pitchFamily="2" charset="-52"/>
              <a:ea typeface="+mn-ea"/>
              <a:cs typeface="+mn-cs"/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410382BE-F2EB-2F40-D2CD-81F3EAA88C84}"/>
              </a:ext>
            </a:extLst>
          </p:cNvPr>
          <p:cNvCxnSpPr>
            <a:cxnSpLocks/>
          </p:cNvCxnSpPr>
          <p:nvPr/>
        </p:nvCxnSpPr>
        <p:spPr>
          <a:xfrm>
            <a:off x="4855051" y="3209049"/>
            <a:ext cx="4006938" cy="0"/>
          </a:xfrm>
          <a:prstGeom prst="line">
            <a:avLst/>
          </a:prstGeom>
          <a:ln w="34925">
            <a:solidFill>
              <a:srgbClr val="69B3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6DC94788-2C67-41B2-CE32-F3AAD6F3E330}"/>
              </a:ext>
            </a:extLst>
          </p:cNvPr>
          <p:cNvCxnSpPr>
            <a:cxnSpLocks/>
          </p:cNvCxnSpPr>
          <p:nvPr/>
        </p:nvCxnSpPr>
        <p:spPr>
          <a:xfrm>
            <a:off x="10134604" y="3209049"/>
            <a:ext cx="1590226" cy="0"/>
          </a:xfrm>
          <a:prstGeom prst="line">
            <a:avLst/>
          </a:prstGeom>
          <a:ln w="34925">
            <a:solidFill>
              <a:srgbClr val="69B3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3167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457A1E9-410B-446D-B56A-1F7B83A6FF17}"/>
              </a:ext>
            </a:extLst>
          </p:cNvPr>
          <p:cNvSpPr txBox="1"/>
          <p:nvPr/>
        </p:nvSpPr>
        <p:spPr>
          <a:xfrm>
            <a:off x="370000" y="317804"/>
            <a:ext cx="90522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-52"/>
                <a:ea typeface="Calibri"/>
                <a:cs typeface="+mn-cs"/>
              </a:rPr>
              <a:t>Методы и инструменты контроля</a:t>
            </a:r>
            <a:endParaRPr kumimoji="0" lang="ru-RU" sz="1800" b="0" i="0" u="none" strike="noStrike" kern="1200" cap="none" spc="-1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-52"/>
              <a:ea typeface="Calibri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A11CF8-7B60-43A1-A027-70409111E303}"/>
              </a:ext>
            </a:extLst>
          </p:cNvPr>
          <p:cNvSpPr txBox="1"/>
          <p:nvPr/>
        </p:nvSpPr>
        <p:spPr>
          <a:xfrm>
            <a:off x="370000" y="848665"/>
            <a:ext cx="90522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-1" normalizeH="0" baseline="0" noProof="0" dirty="0">
                <a:ln>
                  <a:noFill/>
                </a:ln>
                <a:solidFill>
                  <a:srgbClr val="004899"/>
                </a:solidFill>
                <a:effectLst/>
                <a:uLnTx/>
                <a:uFillTx/>
                <a:latin typeface="Montserrat" panose="00000500000000000000" pitchFamily="2" charset="-52"/>
                <a:ea typeface="Calibri"/>
                <a:cs typeface="+mn-cs"/>
              </a:rPr>
              <a:t>Подзаголовок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4B3EBD8-621A-4AC7-803A-8A84282E2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DD26F-FA5D-6E49-9D6E-F0596D50FBB9}" type="slidenum">
              <a:rPr kumimoji="0" lang="x-none" sz="1000" b="0" i="0" u="none" strike="noStrike" kern="1200" cap="none" spc="0" normalizeH="0" baseline="0" noProof="0">
                <a:ln>
                  <a:noFill/>
                </a:ln>
                <a:solidFill>
                  <a:srgbClr val="69B3E7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x-none" sz="1000" b="0" i="0" u="none" strike="noStrike" kern="1200" cap="none" spc="0" normalizeH="0" baseline="0" noProof="0" dirty="0">
              <a:ln>
                <a:noFill/>
              </a:ln>
              <a:solidFill>
                <a:srgbClr val="69B3E7"/>
              </a:solidFill>
              <a:effectLst/>
              <a:uLnTx/>
              <a:uFillTx/>
              <a:latin typeface="Montserrat" pitchFamily="2" charset="77"/>
              <a:ea typeface="+mn-ea"/>
              <a:cs typeface="+mn-cs"/>
            </a:endParaRPr>
          </a:p>
        </p:txBody>
      </p:sp>
      <p:sp>
        <p:nvSpPr>
          <p:cNvPr id="11" name="Полилиния 11">
            <a:extLst>
              <a:ext uri="{FF2B5EF4-FFF2-40B4-BE49-F238E27FC236}">
                <a16:creationId xmlns:a16="http://schemas.microsoft.com/office/drawing/2014/main" id="{22304CA9-F727-47C9-B084-02FB31178BE8}"/>
              </a:ext>
            </a:extLst>
          </p:cNvPr>
          <p:cNvSpPr/>
          <p:nvPr/>
        </p:nvSpPr>
        <p:spPr bwMode="auto">
          <a:xfrm>
            <a:off x="519029" y="946678"/>
            <a:ext cx="375052" cy="441594"/>
          </a:xfrm>
          <a:custGeom>
            <a:avLst/>
            <a:gdLst>
              <a:gd name="connsiteX0" fmla="*/ 0 w 3322929"/>
              <a:gd name="connsiteY0" fmla="*/ 175414 h 3912490"/>
              <a:gd name="connsiteX1" fmla="*/ 0 w 3322929"/>
              <a:gd name="connsiteY1" fmla="*/ 3736690 h 3912490"/>
              <a:gd name="connsiteX2" fmla="*/ 175782 w 3322929"/>
              <a:gd name="connsiteY2" fmla="*/ 3912491 h 3912490"/>
              <a:gd name="connsiteX3" fmla="*/ 266845 w 3322929"/>
              <a:gd name="connsiteY3" fmla="*/ 3887399 h 3912490"/>
              <a:gd name="connsiteX4" fmla="*/ 3237360 w 3322929"/>
              <a:gd name="connsiteY4" fmla="*/ 2105316 h 3912490"/>
              <a:gd name="connsiteX5" fmla="*/ 3297835 w 3322929"/>
              <a:gd name="connsiteY5" fmla="*/ 1864574 h 3912490"/>
              <a:gd name="connsiteX6" fmla="*/ 3237360 w 3322929"/>
              <a:gd name="connsiteY6" fmla="*/ 1804311 h 3912490"/>
              <a:gd name="connsiteX7" fmla="*/ 266845 w 3322929"/>
              <a:gd name="connsiteY7" fmla="*/ 25118 h 3912490"/>
              <a:gd name="connsiteX8" fmla="*/ 25180 w 3322929"/>
              <a:gd name="connsiteY8" fmla="*/ 85084 h 3912490"/>
              <a:gd name="connsiteX9" fmla="*/ 0 w 3322929"/>
              <a:gd name="connsiteY9" fmla="*/ 175414 h 3912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322929" h="3912490" extrusionOk="0">
                <a:moveTo>
                  <a:pt x="0" y="175414"/>
                </a:moveTo>
                <a:lnTo>
                  <a:pt x="0" y="3736690"/>
                </a:lnTo>
                <a:cubicBezTo>
                  <a:pt x="-176" y="3833606"/>
                  <a:pt x="78524" y="3912313"/>
                  <a:pt x="175782" y="3912491"/>
                </a:cubicBezTo>
                <a:cubicBezTo>
                  <a:pt x="207863" y="3912548"/>
                  <a:pt x="239351" y="3903873"/>
                  <a:pt x="266845" y="3887399"/>
                </a:cubicBezTo>
                <a:lnTo>
                  <a:pt x="3237360" y="2105316"/>
                </a:lnTo>
                <a:cubicBezTo>
                  <a:pt x="3320774" y="2055479"/>
                  <a:pt x="3347848" y="1947695"/>
                  <a:pt x="3297835" y="1864574"/>
                </a:cubicBezTo>
                <a:cubicBezTo>
                  <a:pt x="3282952" y="1839841"/>
                  <a:pt x="3262180" y="1819142"/>
                  <a:pt x="3237360" y="1804311"/>
                </a:cubicBezTo>
                <a:lnTo>
                  <a:pt x="266845" y="25118"/>
                </a:lnTo>
                <a:cubicBezTo>
                  <a:pt x="183494" y="-24822"/>
                  <a:pt x="75297" y="2025"/>
                  <a:pt x="25180" y="85084"/>
                </a:cubicBezTo>
                <a:cubicBezTo>
                  <a:pt x="8722" y="112361"/>
                  <a:pt x="18" y="143586"/>
                  <a:pt x="0" y="175414"/>
                </a:cubicBezTo>
                <a:close/>
              </a:path>
            </a:pathLst>
          </a:custGeom>
          <a:solidFill>
            <a:srgbClr val="69B3E7"/>
          </a:solidFill>
          <a:ln w="41434" cap="flat">
            <a:noFill/>
            <a:prstDash val="solid"/>
            <a:miter/>
          </a:ln>
          <a:effectLst>
            <a:outerShdw blurRad="127000" dist="25400" dir="5400000" algn="t" rotWithShape="0">
              <a:srgbClr val="004899">
                <a:alpha val="40000"/>
              </a:srgbClr>
            </a:outerShdw>
          </a:effectLst>
        </p:spPr>
        <p:txBody>
          <a:bodyPr lIns="18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6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SemiBold" panose="00000700000000000000" pitchFamily="2" charset="-52"/>
              <a:ea typeface="+mn-ea"/>
              <a:cs typeface="+mn-cs"/>
            </a:endParaRPr>
          </a:p>
        </p:txBody>
      </p:sp>
      <p:graphicFrame>
        <p:nvGraphicFramePr>
          <p:cNvPr id="15" name="Схема 14">
            <a:extLst>
              <a:ext uri="{FF2B5EF4-FFF2-40B4-BE49-F238E27FC236}">
                <a16:creationId xmlns:a16="http://schemas.microsoft.com/office/drawing/2014/main" id="{81B0B14E-C49A-E7F4-9E3A-7AF065D8F7AE}"/>
              </a:ext>
            </a:extLst>
          </p:cNvPr>
          <p:cNvGraphicFramePr/>
          <p:nvPr/>
        </p:nvGraphicFramePr>
        <p:xfrm>
          <a:off x="-685800" y="2326640"/>
          <a:ext cx="8641080" cy="40981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1270C0E1-F12C-4746-A0E2-FFA23E5CCF49}"/>
              </a:ext>
            </a:extLst>
          </p:cNvPr>
          <p:cNvSpPr/>
          <p:nvPr/>
        </p:nvSpPr>
        <p:spPr>
          <a:xfrm>
            <a:off x="6945764" y="2646522"/>
            <a:ext cx="4766812" cy="1467981"/>
          </a:xfrm>
          <a:prstGeom prst="roundRect">
            <a:avLst>
              <a:gd name="adj" fmla="val 2094"/>
            </a:avLst>
          </a:prstGeom>
          <a:solidFill>
            <a:schemeClr val="bg1"/>
          </a:solidFill>
          <a:ln>
            <a:noFill/>
          </a:ln>
          <a:effectLst>
            <a:outerShdw blurRad="127000" dist="38100" dir="5400000" algn="t" rotWithShape="0">
              <a:srgbClr val="004899">
                <a:alpha val="40000"/>
              </a:srgbClr>
            </a:outerShdw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44000" rIns="144000" bIns="144000" rtlCol="0" anchor="t">
            <a:noAutofit/>
          </a:bodyPr>
          <a:lstStyle/>
          <a:p>
            <a:pPr marL="357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69B3E7"/>
              </a:buClr>
              <a:buSzTx/>
              <a:buFontTx/>
              <a:buBlip>
                <a:blip r:embed="rId7"/>
              </a:buBlip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Montserrat Medium" panose="00000600000000000000" pitchFamily="2" charset="-52"/>
                <a:ea typeface="+mn-ea"/>
                <a:cs typeface="+mn-cs"/>
              </a:rPr>
              <a:t>Справка с фиксацией нарушений и рекомендациями</a:t>
            </a:r>
          </a:p>
          <a:p>
            <a:pPr marL="357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69B3E7"/>
              </a:buClr>
              <a:buSzTx/>
              <a:buFontTx/>
              <a:buBlip>
                <a:blip r:embed="rId7"/>
              </a:buBlip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Montserrat Medium" panose="00000600000000000000" pitchFamily="2" charset="-52"/>
                <a:ea typeface="+mn-ea"/>
                <a:cs typeface="+mn-cs"/>
              </a:rPr>
              <a:t>Методический час по итогам проверки</a:t>
            </a:r>
          </a:p>
          <a:p>
            <a:pPr marL="357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69B3E7"/>
              </a:buClr>
              <a:buSzTx/>
              <a:buFontTx/>
              <a:buBlip>
                <a:blip r:embed="rId7"/>
              </a:buBlip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Montserrat Medium" panose="00000600000000000000" pitchFamily="2" charset="-52"/>
                <a:ea typeface="+mn-ea"/>
                <a:cs typeface="+mn-cs"/>
              </a:rPr>
              <a:t>Повторные выборочные проверки через 6 месяцев</a:t>
            </a:r>
          </a:p>
        </p:txBody>
      </p:sp>
      <p:sp>
        <p:nvSpPr>
          <p:cNvPr id="2" name="Блок-схема: узел 1">
            <a:extLst>
              <a:ext uri="{FF2B5EF4-FFF2-40B4-BE49-F238E27FC236}">
                <a16:creationId xmlns:a16="http://schemas.microsoft.com/office/drawing/2014/main" id="{18C6C9C9-4A04-F8BD-7A05-0B6DF0E9DABF}"/>
              </a:ext>
            </a:extLst>
          </p:cNvPr>
          <p:cNvSpPr/>
          <p:nvPr/>
        </p:nvSpPr>
        <p:spPr>
          <a:xfrm>
            <a:off x="661828" y="2336701"/>
            <a:ext cx="450000" cy="450000"/>
          </a:xfrm>
          <a:prstGeom prst="flowChartConnector">
            <a:avLst/>
          </a:prstGeom>
          <a:solidFill>
            <a:srgbClr val="EC532B"/>
          </a:solidFill>
          <a:ln w="19050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-52"/>
                <a:ea typeface="+mn-ea"/>
                <a:cs typeface="+mn-cs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709ABB-6EA5-DF1A-E941-A3A66B557192}"/>
              </a:ext>
            </a:extLst>
          </p:cNvPr>
          <p:cNvSpPr txBox="1"/>
          <p:nvPr/>
        </p:nvSpPr>
        <p:spPr>
          <a:xfrm>
            <a:off x="961830" y="967743"/>
            <a:ext cx="90522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-52"/>
                <a:ea typeface="Calibri"/>
                <a:cs typeface="+mn-cs"/>
              </a:rPr>
              <a:t>Состав группы:</a:t>
            </a:r>
            <a:endParaRPr kumimoji="0" lang="ru-RU" sz="2000" b="0" i="0" u="none" strike="noStrike" kern="1200" cap="none" spc="-1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-52"/>
              <a:ea typeface="Calibri"/>
              <a:cs typeface="+mn-cs"/>
            </a:endParaRPr>
          </a:p>
        </p:txBody>
      </p:sp>
      <p:sp>
        <p:nvSpPr>
          <p:cNvPr id="18" name="Полилиния: фигура 17">
            <a:extLst>
              <a:ext uri="{FF2B5EF4-FFF2-40B4-BE49-F238E27FC236}">
                <a16:creationId xmlns:a16="http://schemas.microsoft.com/office/drawing/2014/main" id="{9BCB0C13-B491-83F5-48C4-EEAFB7A51415}"/>
              </a:ext>
            </a:extLst>
          </p:cNvPr>
          <p:cNvSpPr/>
          <p:nvPr/>
        </p:nvSpPr>
        <p:spPr>
          <a:xfrm>
            <a:off x="3220720" y="967416"/>
            <a:ext cx="8491856" cy="400110"/>
          </a:xfrm>
          <a:custGeom>
            <a:avLst/>
            <a:gdLst/>
            <a:ahLst/>
            <a:cxnLst/>
            <a:rect l="0" t="0" r="r" b="b"/>
            <a:pathLst>
              <a:path w="10424" h="1753">
                <a:moveTo>
                  <a:pt x="0" y="38"/>
                </a:moveTo>
                <a:cubicBezTo>
                  <a:pt x="0" y="32"/>
                  <a:pt x="3" y="24"/>
                  <a:pt x="6" y="20"/>
                </a:cubicBezTo>
                <a:cubicBezTo>
                  <a:pt x="9" y="14"/>
                  <a:pt x="14" y="9"/>
                  <a:pt x="18" y="6"/>
                </a:cubicBezTo>
                <a:cubicBezTo>
                  <a:pt x="24" y="3"/>
                  <a:pt x="31" y="0"/>
                  <a:pt x="38" y="0"/>
                </a:cubicBezTo>
                <a:lnTo>
                  <a:pt x="10386" y="1"/>
                </a:lnTo>
                <a:cubicBezTo>
                  <a:pt x="10392" y="1"/>
                  <a:pt x="10400" y="3"/>
                  <a:pt x="10404" y="6"/>
                </a:cubicBezTo>
                <a:cubicBezTo>
                  <a:pt x="10410" y="9"/>
                  <a:pt x="10415" y="15"/>
                  <a:pt x="10418" y="20"/>
                </a:cubicBezTo>
                <a:cubicBezTo>
                  <a:pt x="10421" y="26"/>
                  <a:pt x="10424" y="32"/>
                  <a:pt x="10424" y="38"/>
                </a:cubicBezTo>
                <a:lnTo>
                  <a:pt x="10424" y="1716"/>
                </a:lnTo>
                <a:cubicBezTo>
                  <a:pt x="10424" y="1722"/>
                  <a:pt x="10421" y="1728"/>
                  <a:pt x="10418" y="1733"/>
                </a:cubicBezTo>
                <a:cubicBezTo>
                  <a:pt x="10415" y="1739"/>
                  <a:pt x="10410" y="1745"/>
                  <a:pt x="10406" y="1748"/>
                </a:cubicBezTo>
                <a:cubicBezTo>
                  <a:pt x="10400" y="1750"/>
                  <a:pt x="10394" y="1753"/>
                  <a:pt x="10386" y="1753"/>
                </a:cubicBezTo>
                <a:lnTo>
                  <a:pt x="37" y="1753"/>
                </a:lnTo>
                <a:cubicBezTo>
                  <a:pt x="31" y="1753"/>
                  <a:pt x="23" y="1750"/>
                  <a:pt x="18" y="1748"/>
                </a:cubicBezTo>
                <a:cubicBezTo>
                  <a:pt x="12" y="1745"/>
                  <a:pt x="8" y="1739"/>
                  <a:pt x="5" y="1734"/>
                </a:cubicBezTo>
                <a:cubicBezTo>
                  <a:pt x="2" y="1728"/>
                  <a:pt x="0" y="1722"/>
                  <a:pt x="0" y="1716"/>
                </a:cubicBezTo>
                <a:lnTo>
                  <a:pt x="0" y="38"/>
                </a:lnTo>
                <a:close/>
              </a:path>
            </a:pathLst>
          </a:custGeom>
          <a:ln w="19050"/>
          <a:effectLst>
            <a:outerShdw blurRad="139700" dist="38100" dir="2700000" algn="tl" rotWithShape="0">
              <a:srgbClr val="004899">
                <a:alpha val="43000"/>
              </a:srgb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6120" tIns="6120" rIns="6120" bIns="612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60037F3-21C0-EC67-1010-C9439F7D6BB5}"/>
              </a:ext>
            </a:extLst>
          </p:cNvPr>
          <p:cNvSpPr txBox="1"/>
          <p:nvPr/>
        </p:nvSpPr>
        <p:spPr>
          <a:xfrm>
            <a:off x="3169920" y="999391"/>
            <a:ext cx="860128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004899"/>
                </a:solidFill>
                <a:effectLst/>
                <a:uLnTx/>
                <a:uFillTx/>
                <a:latin typeface="Montserrat Medium" panose="00000600000000000000" pitchFamily="2" charset="-52"/>
                <a:ea typeface="+mn-ea"/>
                <a:cs typeface="+mn-cs"/>
              </a:rPr>
              <a:t>Опытные сотрудники с экспертизой в процессах предоставления мер поддержки</a:t>
            </a:r>
          </a:p>
        </p:txBody>
      </p:sp>
      <p:sp>
        <p:nvSpPr>
          <p:cNvPr id="22" name="Полилиния 11">
            <a:extLst>
              <a:ext uri="{FF2B5EF4-FFF2-40B4-BE49-F238E27FC236}">
                <a16:creationId xmlns:a16="http://schemas.microsoft.com/office/drawing/2014/main" id="{77135AB9-032E-AD3B-7D4D-65C09366DF3B}"/>
              </a:ext>
            </a:extLst>
          </p:cNvPr>
          <p:cNvSpPr/>
          <p:nvPr/>
        </p:nvSpPr>
        <p:spPr bwMode="auto">
          <a:xfrm>
            <a:off x="519029" y="1573984"/>
            <a:ext cx="375052" cy="441594"/>
          </a:xfrm>
          <a:custGeom>
            <a:avLst/>
            <a:gdLst>
              <a:gd name="connsiteX0" fmla="*/ 0 w 3322929"/>
              <a:gd name="connsiteY0" fmla="*/ 175414 h 3912490"/>
              <a:gd name="connsiteX1" fmla="*/ 0 w 3322929"/>
              <a:gd name="connsiteY1" fmla="*/ 3736690 h 3912490"/>
              <a:gd name="connsiteX2" fmla="*/ 175782 w 3322929"/>
              <a:gd name="connsiteY2" fmla="*/ 3912491 h 3912490"/>
              <a:gd name="connsiteX3" fmla="*/ 266845 w 3322929"/>
              <a:gd name="connsiteY3" fmla="*/ 3887399 h 3912490"/>
              <a:gd name="connsiteX4" fmla="*/ 3237360 w 3322929"/>
              <a:gd name="connsiteY4" fmla="*/ 2105316 h 3912490"/>
              <a:gd name="connsiteX5" fmla="*/ 3297835 w 3322929"/>
              <a:gd name="connsiteY5" fmla="*/ 1864574 h 3912490"/>
              <a:gd name="connsiteX6" fmla="*/ 3237360 w 3322929"/>
              <a:gd name="connsiteY6" fmla="*/ 1804311 h 3912490"/>
              <a:gd name="connsiteX7" fmla="*/ 266845 w 3322929"/>
              <a:gd name="connsiteY7" fmla="*/ 25118 h 3912490"/>
              <a:gd name="connsiteX8" fmla="*/ 25180 w 3322929"/>
              <a:gd name="connsiteY8" fmla="*/ 85084 h 3912490"/>
              <a:gd name="connsiteX9" fmla="*/ 0 w 3322929"/>
              <a:gd name="connsiteY9" fmla="*/ 175414 h 3912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322929" h="3912490" extrusionOk="0">
                <a:moveTo>
                  <a:pt x="0" y="175414"/>
                </a:moveTo>
                <a:lnTo>
                  <a:pt x="0" y="3736690"/>
                </a:lnTo>
                <a:cubicBezTo>
                  <a:pt x="-176" y="3833606"/>
                  <a:pt x="78524" y="3912313"/>
                  <a:pt x="175782" y="3912491"/>
                </a:cubicBezTo>
                <a:cubicBezTo>
                  <a:pt x="207863" y="3912548"/>
                  <a:pt x="239351" y="3903873"/>
                  <a:pt x="266845" y="3887399"/>
                </a:cubicBezTo>
                <a:lnTo>
                  <a:pt x="3237360" y="2105316"/>
                </a:lnTo>
                <a:cubicBezTo>
                  <a:pt x="3320774" y="2055479"/>
                  <a:pt x="3347848" y="1947695"/>
                  <a:pt x="3297835" y="1864574"/>
                </a:cubicBezTo>
                <a:cubicBezTo>
                  <a:pt x="3282952" y="1839841"/>
                  <a:pt x="3262180" y="1819142"/>
                  <a:pt x="3237360" y="1804311"/>
                </a:cubicBezTo>
                <a:lnTo>
                  <a:pt x="266845" y="25118"/>
                </a:lnTo>
                <a:cubicBezTo>
                  <a:pt x="183494" y="-24822"/>
                  <a:pt x="75297" y="2025"/>
                  <a:pt x="25180" y="85084"/>
                </a:cubicBezTo>
                <a:cubicBezTo>
                  <a:pt x="8722" y="112361"/>
                  <a:pt x="18" y="143586"/>
                  <a:pt x="0" y="175414"/>
                </a:cubicBezTo>
                <a:close/>
              </a:path>
            </a:pathLst>
          </a:custGeom>
          <a:solidFill>
            <a:srgbClr val="69B3E7"/>
          </a:solidFill>
          <a:ln w="41434" cap="flat">
            <a:noFill/>
            <a:prstDash val="solid"/>
            <a:miter/>
          </a:ln>
          <a:effectLst>
            <a:outerShdw blurRad="127000" dist="25400" dir="5400000" algn="t" rotWithShape="0">
              <a:srgbClr val="004899">
                <a:alpha val="40000"/>
              </a:srgbClr>
            </a:outerShdw>
          </a:effectLst>
        </p:spPr>
        <p:txBody>
          <a:bodyPr lIns="18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6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SemiBold" panose="00000700000000000000" pitchFamily="2" charset="-52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44E0682-A30E-D569-5480-DC5A12BC5B69}"/>
              </a:ext>
            </a:extLst>
          </p:cNvPr>
          <p:cNvSpPr txBox="1"/>
          <p:nvPr/>
        </p:nvSpPr>
        <p:spPr>
          <a:xfrm>
            <a:off x="961830" y="1595049"/>
            <a:ext cx="90522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-52"/>
                <a:ea typeface="Calibri"/>
                <a:cs typeface="+mn-cs"/>
              </a:rPr>
              <a:t>Модель проверки:</a:t>
            </a:r>
            <a:endParaRPr kumimoji="0" lang="ru-RU" sz="2000" b="0" i="0" u="none" strike="noStrike" kern="1200" cap="none" spc="-1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-52"/>
              <a:ea typeface="Calibri"/>
              <a:cs typeface="+mn-cs"/>
            </a:endParaRPr>
          </a:p>
        </p:txBody>
      </p:sp>
      <p:sp>
        <p:nvSpPr>
          <p:cNvPr id="24" name="Полилиния: фигура 23">
            <a:extLst>
              <a:ext uri="{FF2B5EF4-FFF2-40B4-BE49-F238E27FC236}">
                <a16:creationId xmlns:a16="http://schemas.microsoft.com/office/drawing/2014/main" id="{DF612017-782C-48AE-848E-848A77A04510}"/>
              </a:ext>
            </a:extLst>
          </p:cNvPr>
          <p:cNvSpPr/>
          <p:nvPr/>
        </p:nvSpPr>
        <p:spPr>
          <a:xfrm>
            <a:off x="3708400" y="1594722"/>
            <a:ext cx="8004176" cy="400110"/>
          </a:xfrm>
          <a:custGeom>
            <a:avLst/>
            <a:gdLst/>
            <a:ahLst/>
            <a:cxnLst/>
            <a:rect l="0" t="0" r="r" b="b"/>
            <a:pathLst>
              <a:path w="10424" h="1753">
                <a:moveTo>
                  <a:pt x="0" y="38"/>
                </a:moveTo>
                <a:cubicBezTo>
                  <a:pt x="0" y="32"/>
                  <a:pt x="3" y="24"/>
                  <a:pt x="6" y="20"/>
                </a:cubicBezTo>
                <a:cubicBezTo>
                  <a:pt x="9" y="14"/>
                  <a:pt x="14" y="9"/>
                  <a:pt x="18" y="6"/>
                </a:cubicBezTo>
                <a:cubicBezTo>
                  <a:pt x="24" y="3"/>
                  <a:pt x="31" y="0"/>
                  <a:pt x="38" y="0"/>
                </a:cubicBezTo>
                <a:lnTo>
                  <a:pt x="10386" y="1"/>
                </a:lnTo>
                <a:cubicBezTo>
                  <a:pt x="10392" y="1"/>
                  <a:pt x="10400" y="3"/>
                  <a:pt x="10404" y="6"/>
                </a:cubicBezTo>
                <a:cubicBezTo>
                  <a:pt x="10410" y="9"/>
                  <a:pt x="10415" y="15"/>
                  <a:pt x="10418" y="20"/>
                </a:cubicBezTo>
                <a:cubicBezTo>
                  <a:pt x="10421" y="26"/>
                  <a:pt x="10424" y="32"/>
                  <a:pt x="10424" y="38"/>
                </a:cubicBezTo>
                <a:lnTo>
                  <a:pt x="10424" y="1716"/>
                </a:lnTo>
                <a:cubicBezTo>
                  <a:pt x="10424" y="1722"/>
                  <a:pt x="10421" y="1728"/>
                  <a:pt x="10418" y="1733"/>
                </a:cubicBezTo>
                <a:cubicBezTo>
                  <a:pt x="10415" y="1739"/>
                  <a:pt x="10410" y="1745"/>
                  <a:pt x="10406" y="1748"/>
                </a:cubicBezTo>
                <a:cubicBezTo>
                  <a:pt x="10400" y="1750"/>
                  <a:pt x="10394" y="1753"/>
                  <a:pt x="10386" y="1753"/>
                </a:cubicBezTo>
                <a:lnTo>
                  <a:pt x="37" y="1753"/>
                </a:lnTo>
                <a:cubicBezTo>
                  <a:pt x="31" y="1753"/>
                  <a:pt x="23" y="1750"/>
                  <a:pt x="18" y="1748"/>
                </a:cubicBezTo>
                <a:cubicBezTo>
                  <a:pt x="12" y="1745"/>
                  <a:pt x="8" y="1739"/>
                  <a:pt x="5" y="1734"/>
                </a:cubicBezTo>
                <a:cubicBezTo>
                  <a:pt x="2" y="1728"/>
                  <a:pt x="0" y="1722"/>
                  <a:pt x="0" y="1716"/>
                </a:cubicBezTo>
                <a:lnTo>
                  <a:pt x="0" y="38"/>
                </a:lnTo>
                <a:close/>
              </a:path>
            </a:pathLst>
          </a:custGeom>
          <a:ln w="19050"/>
          <a:effectLst>
            <a:outerShdw blurRad="139700" dist="38100" dir="2700000" algn="tl" rotWithShape="0">
              <a:srgbClr val="004899">
                <a:alpha val="43000"/>
              </a:srgb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6120" tIns="6120" rIns="6120" bIns="612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75E47DC-AEAD-E308-B8CC-4E6B615D8A00}"/>
              </a:ext>
            </a:extLst>
          </p:cNvPr>
          <p:cNvSpPr txBox="1"/>
          <p:nvPr/>
        </p:nvSpPr>
        <p:spPr>
          <a:xfrm>
            <a:off x="3708400" y="1626697"/>
            <a:ext cx="666496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004899"/>
                </a:solidFill>
                <a:effectLst/>
                <a:uLnTx/>
                <a:uFillTx/>
                <a:latin typeface="Montserrat Medium" panose="00000600000000000000" pitchFamily="2" charset="-52"/>
                <a:ea typeface="+mn-ea"/>
                <a:cs typeface="+mn-cs"/>
              </a:rPr>
              <a:t>«От заявления до результата» (на примере справки Роструда) </a:t>
            </a:r>
          </a:p>
        </p:txBody>
      </p:sp>
      <p:sp>
        <p:nvSpPr>
          <p:cNvPr id="26" name="Блок-схема: узел 25">
            <a:extLst>
              <a:ext uri="{FF2B5EF4-FFF2-40B4-BE49-F238E27FC236}">
                <a16:creationId xmlns:a16="http://schemas.microsoft.com/office/drawing/2014/main" id="{6940C965-58ED-D68E-E704-979F28FA5256}"/>
              </a:ext>
            </a:extLst>
          </p:cNvPr>
          <p:cNvSpPr/>
          <p:nvPr/>
        </p:nvSpPr>
        <p:spPr>
          <a:xfrm>
            <a:off x="652385" y="2954793"/>
            <a:ext cx="450000" cy="450000"/>
          </a:xfrm>
          <a:prstGeom prst="flowChartConnector">
            <a:avLst/>
          </a:prstGeom>
          <a:solidFill>
            <a:srgbClr val="EC532B"/>
          </a:solidFill>
          <a:ln w="19050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-52"/>
                <a:ea typeface="+mn-ea"/>
                <a:cs typeface="+mn-cs"/>
              </a:rPr>
              <a:t>2</a:t>
            </a:r>
          </a:p>
        </p:txBody>
      </p:sp>
      <p:sp>
        <p:nvSpPr>
          <p:cNvPr id="27" name="Блок-схема: узел 26">
            <a:extLst>
              <a:ext uri="{FF2B5EF4-FFF2-40B4-BE49-F238E27FC236}">
                <a16:creationId xmlns:a16="http://schemas.microsoft.com/office/drawing/2014/main" id="{91523B9E-2FC1-FAAD-B892-3B6F73981450}"/>
              </a:ext>
            </a:extLst>
          </p:cNvPr>
          <p:cNvSpPr/>
          <p:nvPr/>
        </p:nvSpPr>
        <p:spPr>
          <a:xfrm>
            <a:off x="652385" y="3561680"/>
            <a:ext cx="450000" cy="450000"/>
          </a:xfrm>
          <a:prstGeom prst="flowChartConnector">
            <a:avLst/>
          </a:prstGeom>
          <a:solidFill>
            <a:srgbClr val="EC532B"/>
          </a:solidFill>
          <a:ln w="19050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-52"/>
                <a:ea typeface="+mn-ea"/>
                <a:cs typeface="+mn-cs"/>
              </a:rPr>
              <a:t>3</a:t>
            </a:r>
          </a:p>
        </p:txBody>
      </p:sp>
      <p:sp>
        <p:nvSpPr>
          <p:cNvPr id="28" name="Блок-схема: узел 27">
            <a:extLst>
              <a:ext uri="{FF2B5EF4-FFF2-40B4-BE49-F238E27FC236}">
                <a16:creationId xmlns:a16="http://schemas.microsoft.com/office/drawing/2014/main" id="{7E2AF716-8C73-FF07-C751-93421CF50EB5}"/>
              </a:ext>
            </a:extLst>
          </p:cNvPr>
          <p:cNvSpPr/>
          <p:nvPr/>
        </p:nvSpPr>
        <p:spPr>
          <a:xfrm>
            <a:off x="652303" y="4158738"/>
            <a:ext cx="450000" cy="450000"/>
          </a:xfrm>
          <a:prstGeom prst="flowChartConnector">
            <a:avLst/>
          </a:prstGeom>
          <a:solidFill>
            <a:srgbClr val="EC532B"/>
          </a:solidFill>
          <a:ln w="19050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-52"/>
                <a:ea typeface="+mn-ea"/>
                <a:cs typeface="+mn-cs"/>
              </a:rPr>
              <a:t>4</a:t>
            </a:r>
          </a:p>
        </p:txBody>
      </p:sp>
      <p:sp>
        <p:nvSpPr>
          <p:cNvPr id="29" name="Блок-схема: узел 28">
            <a:extLst>
              <a:ext uri="{FF2B5EF4-FFF2-40B4-BE49-F238E27FC236}">
                <a16:creationId xmlns:a16="http://schemas.microsoft.com/office/drawing/2014/main" id="{EE76989E-C22D-61B7-FE80-137B4BC6B3DF}"/>
              </a:ext>
            </a:extLst>
          </p:cNvPr>
          <p:cNvSpPr/>
          <p:nvPr/>
        </p:nvSpPr>
        <p:spPr>
          <a:xfrm>
            <a:off x="652385" y="4756100"/>
            <a:ext cx="450000" cy="450000"/>
          </a:xfrm>
          <a:prstGeom prst="flowChartConnector">
            <a:avLst/>
          </a:prstGeom>
          <a:solidFill>
            <a:srgbClr val="EC532B"/>
          </a:solidFill>
          <a:ln w="19050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-52"/>
                <a:ea typeface="+mn-ea"/>
                <a:cs typeface="+mn-cs"/>
              </a:rPr>
              <a:t>5</a:t>
            </a:r>
          </a:p>
        </p:txBody>
      </p:sp>
      <p:sp>
        <p:nvSpPr>
          <p:cNvPr id="30" name="Блок-схема: узел 29">
            <a:extLst>
              <a:ext uri="{FF2B5EF4-FFF2-40B4-BE49-F238E27FC236}">
                <a16:creationId xmlns:a16="http://schemas.microsoft.com/office/drawing/2014/main" id="{B6C1D081-C841-43CC-3EB6-3D796B95DAB4}"/>
              </a:ext>
            </a:extLst>
          </p:cNvPr>
          <p:cNvSpPr/>
          <p:nvPr/>
        </p:nvSpPr>
        <p:spPr>
          <a:xfrm>
            <a:off x="652385" y="5364604"/>
            <a:ext cx="450000" cy="450000"/>
          </a:xfrm>
          <a:prstGeom prst="flowChartConnector">
            <a:avLst/>
          </a:prstGeom>
          <a:solidFill>
            <a:srgbClr val="EC532B"/>
          </a:solidFill>
          <a:ln w="19050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-52"/>
                <a:ea typeface="+mn-ea"/>
                <a:cs typeface="+mn-cs"/>
              </a:rPr>
              <a:t>6</a:t>
            </a:r>
          </a:p>
        </p:txBody>
      </p:sp>
      <p:sp>
        <p:nvSpPr>
          <p:cNvPr id="31" name="Блок-схема: узел 30">
            <a:extLst>
              <a:ext uri="{FF2B5EF4-FFF2-40B4-BE49-F238E27FC236}">
                <a16:creationId xmlns:a16="http://schemas.microsoft.com/office/drawing/2014/main" id="{B0F31AA8-7B1F-0416-ACCA-AB9A991D27CA}"/>
              </a:ext>
            </a:extLst>
          </p:cNvPr>
          <p:cNvSpPr/>
          <p:nvPr/>
        </p:nvSpPr>
        <p:spPr>
          <a:xfrm>
            <a:off x="652385" y="5973108"/>
            <a:ext cx="450000" cy="450000"/>
          </a:xfrm>
          <a:prstGeom prst="flowChartConnector">
            <a:avLst/>
          </a:prstGeom>
          <a:solidFill>
            <a:srgbClr val="EC532B"/>
          </a:solidFill>
          <a:ln w="19050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-52"/>
                <a:ea typeface="+mn-ea"/>
                <a:cs typeface="+mn-cs"/>
              </a:rPr>
              <a:t>7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F60F87C7-AAB7-BD40-9746-AC44C4CA12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23983" y="4211478"/>
            <a:ext cx="4057744" cy="2213315"/>
          </a:xfrm>
          <a:prstGeom prst="rect">
            <a:avLst/>
          </a:prstGeom>
        </p:spPr>
      </p:pic>
      <p:sp>
        <p:nvSpPr>
          <p:cNvPr id="35" name="Полилиния: фигура 34">
            <a:extLst>
              <a:ext uri="{FF2B5EF4-FFF2-40B4-BE49-F238E27FC236}">
                <a16:creationId xmlns:a16="http://schemas.microsoft.com/office/drawing/2014/main" id="{04BBC7E5-D805-686F-9DC6-80369892D22D}"/>
              </a:ext>
            </a:extLst>
          </p:cNvPr>
          <p:cNvSpPr/>
          <p:nvPr/>
        </p:nvSpPr>
        <p:spPr>
          <a:xfrm>
            <a:off x="6945764" y="2329972"/>
            <a:ext cx="4766812" cy="400110"/>
          </a:xfrm>
          <a:custGeom>
            <a:avLst/>
            <a:gdLst/>
            <a:ahLst/>
            <a:cxnLst/>
            <a:rect l="0" t="0" r="r" b="b"/>
            <a:pathLst>
              <a:path w="10424" h="1753">
                <a:moveTo>
                  <a:pt x="0" y="38"/>
                </a:moveTo>
                <a:cubicBezTo>
                  <a:pt x="0" y="32"/>
                  <a:pt x="3" y="24"/>
                  <a:pt x="6" y="20"/>
                </a:cubicBezTo>
                <a:cubicBezTo>
                  <a:pt x="9" y="14"/>
                  <a:pt x="14" y="9"/>
                  <a:pt x="18" y="6"/>
                </a:cubicBezTo>
                <a:cubicBezTo>
                  <a:pt x="24" y="3"/>
                  <a:pt x="31" y="0"/>
                  <a:pt x="38" y="0"/>
                </a:cubicBezTo>
                <a:lnTo>
                  <a:pt x="10386" y="1"/>
                </a:lnTo>
                <a:cubicBezTo>
                  <a:pt x="10392" y="1"/>
                  <a:pt x="10400" y="3"/>
                  <a:pt x="10404" y="6"/>
                </a:cubicBezTo>
                <a:cubicBezTo>
                  <a:pt x="10410" y="9"/>
                  <a:pt x="10415" y="15"/>
                  <a:pt x="10418" y="20"/>
                </a:cubicBezTo>
                <a:cubicBezTo>
                  <a:pt x="10421" y="26"/>
                  <a:pt x="10424" y="32"/>
                  <a:pt x="10424" y="38"/>
                </a:cubicBezTo>
                <a:lnTo>
                  <a:pt x="10424" y="1716"/>
                </a:lnTo>
                <a:cubicBezTo>
                  <a:pt x="10424" y="1722"/>
                  <a:pt x="10421" y="1728"/>
                  <a:pt x="10418" y="1733"/>
                </a:cubicBezTo>
                <a:cubicBezTo>
                  <a:pt x="10415" y="1739"/>
                  <a:pt x="10410" y="1745"/>
                  <a:pt x="10406" y="1748"/>
                </a:cubicBezTo>
                <a:cubicBezTo>
                  <a:pt x="10400" y="1750"/>
                  <a:pt x="10394" y="1753"/>
                  <a:pt x="10386" y="1753"/>
                </a:cubicBezTo>
                <a:lnTo>
                  <a:pt x="37" y="1753"/>
                </a:lnTo>
                <a:cubicBezTo>
                  <a:pt x="31" y="1753"/>
                  <a:pt x="23" y="1750"/>
                  <a:pt x="18" y="1748"/>
                </a:cubicBezTo>
                <a:cubicBezTo>
                  <a:pt x="12" y="1745"/>
                  <a:pt x="8" y="1739"/>
                  <a:pt x="5" y="1734"/>
                </a:cubicBezTo>
                <a:cubicBezTo>
                  <a:pt x="2" y="1728"/>
                  <a:pt x="0" y="1722"/>
                  <a:pt x="0" y="1716"/>
                </a:cubicBezTo>
                <a:lnTo>
                  <a:pt x="0" y="38"/>
                </a:lnTo>
                <a:close/>
              </a:path>
            </a:pathLst>
          </a:custGeom>
          <a:solidFill>
            <a:srgbClr val="DE5329"/>
          </a:solidFill>
          <a:ln w="19050">
            <a:noFill/>
          </a:ln>
          <a:effectLst>
            <a:outerShdw blurRad="139700" dist="38100" dir="2700000" algn="tl" rotWithShape="0">
              <a:srgbClr val="004899">
                <a:alpha val="43000"/>
              </a:srgb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6120" tIns="6120" rIns="6120" bIns="612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F241BBF-2DDC-3073-AFDF-243B98989A61}"/>
              </a:ext>
            </a:extLst>
          </p:cNvPr>
          <p:cNvSpPr txBox="1"/>
          <p:nvPr/>
        </p:nvSpPr>
        <p:spPr>
          <a:xfrm>
            <a:off x="8281864" y="2345361"/>
            <a:ext cx="20946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-52"/>
                <a:ea typeface="+mn-ea"/>
                <a:cs typeface="+mn-cs"/>
              </a:rPr>
              <a:t>Инструменты:</a:t>
            </a:r>
          </a:p>
        </p:txBody>
      </p:sp>
    </p:spTree>
    <p:extLst>
      <p:ext uri="{BB962C8B-B14F-4D97-AF65-F5344CB8AC3E}">
        <p14:creationId xmlns:p14="http://schemas.microsoft.com/office/powerpoint/2010/main" val="3229628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FC2F3-8A6B-9695-20E8-04DCA5CA6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Полилиния: фигура 40">
            <a:extLst>
              <a:ext uri="{FF2B5EF4-FFF2-40B4-BE49-F238E27FC236}">
                <a16:creationId xmlns:a16="http://schemas.microsoft.com/office/drawing/2014/main" id="{BB594B54-ED2C-3DC4-6950-3A55E3E7FD5A}"/>
              </a:ext>
            </a:extLst>
          </p:cNvPr>
          <p:cNvSpPr/>
          <p:nvPr/>
        </p:nvSpPr>
        <p:spPr>
          <a:xfrm>
            <a:off x="275993" y="6274000"/>
            <a:ext cx="11378372" cy="420439"/>
          </a:xfrm>
          <a:custGeom>
            <a:avLst/>
            <a:gdLst/>
            <a:ahLst/>
            <a:cxnLst/>
            <a:rect l="0" t="0" r="r" b="b"/>
            <a:pathLst>
              <a:path w="10424" h="1753">
                <a:moveTo>
                  <a:pt x="0" y="38"/>
                </a:moveTo>
                <a:cubicBezTo>
                  <a:pt x="0" y="32"/>
                  <a:pt x="3" y="24"/>
                  <a:pt x="6" y="20"/>
                </a:cubicBezTo>
                <a:cubicBezTo>
                  <a:pt x="9" y="14"/>
                  <a:pt x="14" y="9"/>
                  <a:pt x="18" y="6"/>
                </a:cubicBezTo>
                <a:cubicBezTo>
                  <a:pt x="24" y="3"/>
                  <a:pt x="31" y="0"/>
                  <a:pt x="38" y="0"/>
                </a:cubicBezTo>
                <a:lnTo>
                  <a:pt x="10386" y="1"/>
                </a:lnTo>
                <a:cubicBezTo>
                  <a:pt x="10392" y="1"/>
                  <a:pt x="10400" y="3"/>
                  <a:pt x="10404" y="6"/>
                </a:cubicBezTo>
                <a:cubicBezTo>
                  <a:pt x="10410" y="9"/>
                  <a:pt x="10415" y="15"/>
                  <a:pt x="10418" y="20"/>
                </a:cubicBezTo>
                <a:cubicBezTo>
                  <a:pt x="10421" y="26"/>
                  <a:pt x="10424" y="32"/>
                  <a:pt x="10424" y="38"/>
                </a:cubicBezTo>
                <a:lnTo>
                  <a:pt x="10424" y="1716"/>
                </a:lnTo>
                <a:cubicBezTo>
                  <a:pt x="10424" y="1722"/>
                  <a:pt x="10421" y="1728"/>
                  <a:pt x="10418" y="1733"/>
                </a:cubicBezTo>
                <a:cubicBezTo>
                  <a:pt x="10415" y="1739"/>
                  <a:pt x="10410" y="1745"/>
                  <a:pt x="10406" y="1748"/>
                </a:cubicBezTo>
                <a:cubicBezTo>
                  <a:pt x="10400" y="1750"/>
                  <a:pt x="10394" y="1753"/>
                  <a:pt x="10386" y="1753"/>
                </a:cubicBezTo>
                <a:lnTo>
                  <a:pt x="37" y="1753"/>
                </a:lnTo>
                <a:cubicBezTo>
                  <a:pt x="31" y="1753"/>
                  <a:pt x="23" y="1750"/>
                  <a:pt x="18" y="1748"/>
                </a:cubicBezTo>
                <a:cubicBezTo>
                  <a:pt x="12" y="1745"/>
                  <a:pt x="8" y="1739"/>
                  <a:pt x="5" y="1734"/>
                </a:cubicBezTo>
                <a:cubicBezTo>
                  <a:pt x="2" y="1728"/>
                  <a:pt x="0" y="1722"/>
                  <a:pt x="0" y="1716"/>
                </a:cubicBezTo>
                <a:lnTo>
                  <a:pt x="0" y="38"/>
                </a:lnTo>
                <a:close/>
              </a:path>
            </a:pathLst>
          </a:custGeom>
          <a:solidFill>
            <a:srgbClr val="69B3E7"/>
          </a:solidFill>
          <a:ln w="19050">
            <a:noFill/>
          </a:ln>
          <a:effectLst>
            <a:outerShdw blurRad="139700" dist="38100" dir="2700000" algn="tl" rotWithShape="0">
              <a:srgbClr val="004899">
                <a:alpha val="43000"/>
              </a:srgb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6120" tIns="6120" rIns="6120" bIns="612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13" name="Полилиния: фигура 12">
            <a:extLst>
              <a:ext uri="{FF2B5EF4-FFF2-40B4-BE49-F238E27FC236}">
                <a16:creationId xmlns:a16="http://schemas.microsoft.com/office/drawing/2014/main" id="{506C6314-54E3-7085-4DF7-FF711F595AB6}"/>
              </a:ext>
            </a:extLst>
          </p:cNvPr>
          <p:cNvSpPr/>
          <p:nvPr/>
        </p:nvSpPr>
        <p:spPr>
          <a:xfrm>
            <a:off x="1037217" y="2169236"/>
            <a:ext cx="4768160" cy="500264"/>
          </a:xfrm>
          <a:custGeom>
            <a:avLst/>
            <a:gdLst/>
            <a:ahLst/>
            <a:cxnLst/>
            <a:rect l="0" t="0" r="r" b="b"/>
            <a:pathLst>
              <a:path w="10424" h="1753">
                <a:moveTo>
                  <a:pt x="0" y="38"/>
                </a:moveTo>
                <a:cubicBezTo>
                  <a:pt x="0" y="32"/>
                  <a:pt x="3" y="24"/>
                  <a:pt x="6" y="20"/>
                </a:cubicBezTo>
                <a:cubicBezTo>
                  <a:pt x="9" y="14"/>
                  <a:pt x="14" y="9"/>
                  <a:pt x="18" y="6"/>
                </a:cubicBezTo>
                <a:cubicBezTo>
                  <a:pt x="24" y="3"/>
                  <a:pt x="31" y="0"/>
                  <a:pt x="38" y="0"/>
                </a:cubicBezTo>
                <a:lnTo>
                  <a:pt x="10386" y="1"/>
                </a:lnTo>
                <a:cubicBezTo>
                  <a:pt x="10392" y="1"/>
                  <a:pt x="10400" y="3"/>
                  <a:pt x="10404" y="6"/>
                </a:cubicBezTo>
                <a:cubicBezTo>
                  <a:pt x="10410" y="9"/>
                  <a:pt x="10415" y="15"/>
                  <a:pt x="10418" y="20"/>
                </a:cubicBezTo>
                <a:cubicBezTo>
                  <a:pt x="10421" y="26"/>
                  <a:pt x="10424" y="32"/>
                  <a:pt x="10424" y="38"/>
                </a:cubicBezTo>
                <a:lnTo>
                  <a:pt x="10424" y="1716"/>
                </a:lnTo>
                <a:cubicBezTo>
                  <a:pt x="10424" y="1722"/>
                  <a:pt x="10421" y="1728"/>
                  <a:pt x="10418" y="1733"/>
                </a:cubicBezTo>
                <a:cubicBezTo>
                  <a:pt x="10415" y="1739"/>
                  <a:pt x="10410" y="1745"/>
                  <a:pt x="10406" y="1748"/>
                </a:cubicBezTo>
                <a:cubicBezTo>
                  <a:pt x="10400" y="1750"/>
                  <a:pt x="10394" y="1753"/>
                  <a:pt x="10386" y="1753"/>
                </a:cubicBezTo>
                <a:lnTo>
                  <a:pt x="37" y="1753"/>
                </a:lnTo>
                <a:cubicBezTo>
                  <a:pt x="31" y="1753"/>
                  <a:pt x="23" y="1750"/>
                  <a:pt x="18" y="1748"/>
                </a:cubicBezTo>
                <a:cubicBezTo>
                  <a:pt x="12" y="1745"/>
                  <a:pt x="8" y="1739"/>
                  <a:pt x="5" y="1734"/>
                </a:cubicBezTo>
                <a:cubicBezTo>
                  <a:pt x="2" y="1728"/>
                  <a:pt x="0" y="1722"/>
                  <a:pt x="0" y="1716"/>
                </a:cubicBezTo>
                <a:lnTo>
                  <a:pt x="0" y="38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bg1"/>
            </a:solidFill>
          </a:ln>
          <a:effectLst>
            <a:outerShdw blurRad="139700" dist="38100" dir="2700000" algn="tl" rotWithShape="0">
              <a:srgbClr val="004899">
                <a:alpha val="43000"/>
              </a:srgb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6120" tIns="6120" rIns="6120" bIns="612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2" name="Полилиния: фигура 1">
            <a:extLst>
              <a:ext uri="{FF2B5EF4-FFF2-40B4-BE49-F238E27FC236}">
                <a16:creationId xmlns:a16="http://schemas.microsoft.com/office/drawing/2014/main" id="{DCE87B4B-CF51-2AA2-1151-4C6632ADC3D8}"/>
              </a:ext>
            </a:extLst>
          </p:cNvPr>
          <p:cNvSpPr/>
          <p:nvPr/>
        </p:nvSpPr>
        <p:spPr>
          <a:xfrm>
            <a:off x="275995" y="945970"/>
            <a:ext cx="5529382" cy="673309"/>
          </a:xfrm>
          <a:custGeom>
            <a:avLst/>
            <a:gdLst/>
            <a:ahLst/>
            <a:cxnLst/>
            <a:rect l="0" t="0" r="r" b="b"/>
            <a:pathLst>
              <a:path w="10424" h="1753">
                <a:moveTo>
                  <a:pt x="0" y="38"/>
                </a:moveTo>
                <a:cubicBezTo>
                  <a:pt x="0" y="32"/>
                  <a:pt x="3" y="24"/>
                  <a:pt x="6" y="20"/>
                </a:cubicBezTo>
                <a:cubicBezTo>
                  <a:pt x="9" y="14"/>
                  <a:pt x="14" y="9"/>
                  <a:pt x="18" y="6"/>
                </a:cubicBezTo>
                <a:cubicBezTo>
                  <a:pt x="24" y="3"/>
                  <a:pt x="31" y="0"/>
                  <a:pt x="38" y="0"/>
                </a:cubicBezTo>
                <a:lnTo>
                  <a:pt x="10386" y="1"/>
                </a:lnTo>
                <a:cubicBezTo>
                  <a:pt x="10392" y="1"/>
                  <a:pt x="10400" y="3"/>
                  <a:pt x="10404" y="6"/>
                </a:cubicBezTo>
                <a:cubicBezTo>
                  <a:pt x="10410" y="9"/>
                  <a:pt x="10415" y="15"/>
                  <a:pt x="10418" y="20"/>
                </a:cubicBezTo>
                <a:cubicBezTo>
                  <a:pt x="10421" y="26"/>
                  <a:pt x="10424" y="32"/>
                  <a:pt x="10424" y="38"/>
                </a:cubicBezTo>
                <a:lnTo>
                  <a:pt x="10424" y="1716"/>
                </a:lnTo>
                <a:cubicBezTo>
                  <a:pt x="10424" y="1722"/>
                  <a:pt x="10421" y="1728"/>
                  <a:pt x="10418" y="1733"/>
                </a:cubicBezTo>
                <a:cubicBezTo>
                  <a:pt x="10415" y="1739"/>
                  <a:pt x="10410" y="1745"/>
                  <a:pt x="10406" y="1748"/>
                </a:cubicBezTo>
                <a:cubicBezTo>
                  <a:pt x="10400" y="1750"/>
                  <a:pt x="10394" y="1753"/>
                  <a:pt x="10386" y="1753"/>
                </a:cubicBezTo>
                <a:lnTo>
                  <a:pt x="37" y="1753"/>
                </a:lnTo>
                <a:cubicBezTo>
                  <a:pt x="31" y="1753"/>
                  <a:pt x="23" y="1750"/>
                  <a:pt x="18" y="1748"/>
                </a:cubicBezTo>
                <a:cubicBezTo>
                  <a:pt x="12" y="1745"/>
                  <a:pt x="8" y="1739"/>
                  <a:pt x="5" y="1734"/>
                </a:cubicBezTo>
                <a:cubicBezTo>
                  <a:pt x="2" y="1728"/>
                  <a:pt x="0" y="1722"/>
                  <a:pt x="0" y="1716"/>
                </a:cubicBezTo>
                <a:lnTo>
                  <a:pt x="0" y="38"/>
                </a:lnTo>
                <a:close/>
              </a:path>
            </a:pathLst>
          </a:custGeom>
          <a:solidFill>
            <a:srgbClr val="E5481D"/>
          </a:solidFill>
          <a:ln w="19050">
            <a:solidFill>
              <a:schemeClr val="bg1"/>
            </a:solidFill>
          </a:ln>
          <a:effectLst>
            <a:outerShdw blurRad="139700" dist="38100" dir="2700000" algn="tl" rotWithShape="0">
              <a:srgbClr val="004899">
                <a:alpha val="43000"/>
              </a:srgb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6120" tIns="6120" rIns="6120" bIns="612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4CB940-F5DF-C3A0-2182-16BCD7B055B3}"/>
              </a:ext>
            </a:extLst>
          </p:cNvPr>
          <p:cNvSpPr txBox="1"/>
          <p:nvPr/>
        </p:nvSpPr>
        <p:spPr>
          <a:xfrm>
            <a:off x="275995" y="189617"/>
            <a:ext cx="94149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004899"/>
                </a:solidFill>
                <a:effectLst/>
                <a:uLnTx/>
                <a:uFillTx/>
                <a:latin typeface="Montserrat SemiBold" panose="00000700000000000000" pitchFamily="2" charset="-52"/>
                <a:ea typeface="Calibri"/>
                <a:cs typeface="+mn-cs"/>
              </a:rPr>
              <a:t>Результаты и эффекты системы контроля</a:t>
            </a:r>
            <a:endParaRPr kumimoji="0" lang="ru-RU" sz="1800" b="0" i="0" u="none" strike="noStrike" kern="1200" cap="none" spc="-1" normalizeH="0" baseline="0" noProof="0" dirty="0">
              <a:ln>
                <a:noFill/>
              </a:ln>
              <a:solidFill>
                <a:srgbClr val="69B3E7"/>
              </a:solidFill>
              <a:effectLst/>
              <a:uLnTx/>
              <a:uFillTx/>
              <a:latin typeface="Montserrat" panose="00000500000000000000" pitchFamily="2" charset="-52"/>
              <a:ea typeface="Calibri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803FC7-8E68-9A29-4340-8F12C2306C39}"/>
              </a:ext>
            </a:extLst>
          </p:cNvPr>
          <p:cNvSpPr txBox="1"/>
          <p:nvPr/>
        </p:nvSpPr>
        <p:spPr>
          <a:xfrm>
            <a:off x="1037216" y="2233924"/>
            <a:ext cx="45342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4899"/>
                </a:solidFill>
                <a:effectLst/>
                <a:uLnTx/>
                <a:uFillTx/>
                <a:latin typeface="Montserrat SemiBold" panose="00000700000000000000" pitchFamily="2" charset="-52"/>
                <a:ea typeface="+mn-ea"/>
                <a:cs typeface="+mn-cs"/>
              </a:rPr>
              <a:t>Объективная картина качества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9CD50DAD-3912-C13E-05F6-3FC604B23A35}"/>
              </a:ext>
            </a:extLst>
          </p:cNvPr>
          <p:cNvCxnSpPr>
            <a:cxnSpLocks/>
          </p:cNvCxnSpPr>
          <p:nvPr/>
        </p:nvCxnSpPr>
        <p:spPr>
          <a:xfrm>
            <a:off x="6268434" y="2135764"/>
            <a:ext cx="0" cy="529236"/>
          </a:xfrm>
          <a:prstGeom prst="line">
            <a:avLst/>
          </a:prstGeom>
          <a:ln w="34925">
            <a:solidFill>
              <a:srgbClr val="69B3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олилиния 11">
            <a:extLst>
              <a:ext uri="{FF2B5EF4-FFF2-40B4-BE49-F238E27FC236}">
                <a16:creationId xmlns:a16="http://schemas.microsoft.com/office/drawing/2014/main" id="{0CC81564-1E31-BF5E-6874-A239DF0A1C48}"/>
              </a:ext>
            </a:extLst>
          </p:cNvPr>
          <p:cNvSpPr/>
          <p:nvPr/>
        </p:nvSpPr>
        <p:spPr bwMode="auto">
          <a:xfrm>
            <a:off x="275994" y="2043324"/>
            <a:ext cx="606508" cy="714117"/>
          </a:xfrm>
          <a:custGeom>
            <a:avLst/>
            <a:gdLst>
              <a:gd name="connsiteX0" fmla="*/ 0 w 3322929"/>
              <a:gd name="connsiteY0" fmla="*/ 175414 h 3912490"/>
              <a:gd name="connsiteX1" fmla="*/ 0 w 3322929"/>
              <a:gd name="connsiteY1" fmla="*/ 3736690 h 3912490"/>
              <a:gd name="connsiteX2" fmla="*/ 175782 w 3322929"/>
              <a:gd name="connsiteY2" fmla="*/ 3912491 h 3912490"/>
              <a:gd name="connsiteX3" fmla="*/ 266845 w 3322929"/>
              <a:gd name="connsiteY3" fmla="*/ 3887399 h 3912490"/>
              <a:gd name="connsiteX4" fmla="*/ 3237360 w 3322929"/>
              <a:gd name="connsiteY4" fmla="*/ 2105316 h 3912490"/>
              <a:gd name="connsiteX5" fmla="*/ 3297835 w 3322929"/>
              <a:gd name="connsiteY5" fmla="*/ 1864574 h 3912490"/>
              <a:gd name="connsiteX6" fmla="*/ 3237360 w 3322929"/>
              <a:gd name="connsiteY6" fmla="*/ 1804311 h 3912490"/>
              <a:gd name="connsiteX7" fmla="*/ 266845 w 3322929"/>
              <a:gd name="connsiteY7" fmla="*/ 25118 h 3912490"/>
              <a:gd name="connsiteX8" fmla="*/ 25180 w 3322929"/>
              <a:gd name="connsiteY8" fmla="*/ 85084 h 3912490"/>
              <a:gd name="connsiteX9" fmla="*/ 0 w 3322929"/>
              <a:gd name="connsiteY9" fmla="*/ 175414 h 3912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322929" h="3912490" extrusionOk="0">
                <a:moveTo>
                  <a:pt x="0" y="175414"/>
                </a:moveTo>
                <a:lnTo>
                  <a:pt x="0" y="3736690"/>
                </a:lnTo>
                <a:cubicBezTo>
                  <a:pt x="-176" y="3833606"/>
                  <a:pt x="78524" y="3912313"/>
                  <a:pt x="175782" y="3912491"/>
                </a:cubicBezTo>
                <a:cubicBezTo>
                  <a:pt x="207863" y="3912548"/>
                  <a:pt x="239351" y="3903873"/>
                  <a:pt x="266845" y="3887399"/>
                </a:cubicBezTo>
                <a:lnTo>
                  <a:pt x="3237360" y="2105316"/>
                </a:lnTo>
                <a:cubicBezTo>
                  <a:pt x="3320774" y="2055479"/>
                  <a:pt x="3347848" y="1947695"/>
                  <a:pt x="3297835" y="1864574"/>
                </a:cubicBezTo>
                <a:cubicBezTo>
                  <a:pt x="3282952" y="1839841"/>
                  <a:pt x="3262180" y="1819142"/>
                  <a:pt x="3237360" y="1804311"/>
                </a:cubicBezTo>
                <a:lnTo>
                  <a:pt x="266845" y="25118"/>
                </a:lnTo>
                <a:cubicBezTo>
                  <a:pt x="183494" y="-24822"/>
                  <a:pt x="75297" y="2025"/>
                  <a:pt x="25180" y="85084"/>
                </a:cubicBezTo>
                <a:cubicBezTo>
                  <a:pt x="8722" y="112361"/>
                  <a:pt x="18" y="143586"/>
                  <a:pt x="0" y="175414"/>
                </a:cubicBezTo>
                <a:close/>
              </a:path>
            </a:pathLst>
          </a:custGeom>
          <a:solidFill>
            <a:srgbClr val="69B3E7"/>
          </a:solidFill>
          <a:ln w="41434" cap="flat">
            <a:noFill/>
            <a:prstDash val="solid"/>
            <a:miter/>
          </a:ln>
          <a:effectLst>
            <a:outerShdw blurRad="127000" dist="38100" dir="5400000" algn="t" rotWithShape="0">
              <a:srgbClr val="004899">
                <a:alpha val="40000"/>
              </a:srgbClr>
            </a:outerShdw>
          </a:effectLst>
        </p:spPr>
        <p:txBody>
          <a:bodyPr lIns="18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SemiBold" panose="00000700000000000000" pitchFamily="2" charset="-52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D9B0E9-731D-5D0B-1DA6-17E3DDDD3E12}"/>
              </a:ext>
            </a:extLst>
          </p:cNvPr>
          <p:cNvSpPr txBox="1"/>
          <p:nvPr/>
        </p:nvSpPr>
        <p:spPr>
          <a:xfrm>
            <a:off x="366367" y="1051792"/>
            <a:ext cx="5529381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-52"/>
                <a:ea typeface="Calibri"/>
                <a:cs typeface="+mn-cs"/>
              </a:rPr>
              <a:t>Что даёт выстроенная система: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-52"/>
              <a:ea typeface="Calibri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8B2911-C055-29F7-48C2-0A85F9E391D7}"/>
              </a:ext>
            </a:extLst>
          </p:cNvPr>
          <p:cNvSpPr txBox="1"/>
          <p:nvPr/>
        </p:nvSpPr>
        <p:spPr>
          <a:xfrm>
            <a:off x="6594868" y="2031050"/>
            <a:ext cx="445236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4899"/>
                </a:solidFill>
                <a:effectLst/>
                <a:uLnTx/>
                <a:uFillTx/>
                <a:latin typeface="Montserrat Medium" panose="00000600000000000000" pitchFamily="2" charset="-52"/>
                <a:ea typeface="+mn-ea"/>
                <a:cs typeface="+mn-cs"/>
              </a:rPr>
              <a:t>Управление слабыми и сильными сторонами, точное определение точек воздействия</a:t>
            </a:r>
          </a:p>
        </p:txBody>
      </p:sp>
      <p:sp>
        <p:nvSpPr>
          <p:cNvPr id="19" name="Полилиния: фигура 18">
            <a:extLst>
              <a:ext uri="{FF2B5EF4-FFF2-40B4-BE49-F238E27FC236}">
                <a16:creationId xmlns:a16="http://schemas.microsoft.com/office/drawing/2014/main" id="{BD114DA8-5B04-7D13-9286-4FA481D8F167}"/>
              </a:ext>
            </a:extLst>
          </p:cNvPr>
          <p:cNvSpPr/>
          <p:nvPr/>
        </p:nvSpPr>
        <p:spPr>
          <a:xfrm>
            <a:off x="1037217" y="3311065"/>
            <a:ext cx="4768160" cy="500264"/>
          </a:xfrm>
          <a:custGeom>
            <a:avLst/>
            <a:gdLst/>
            <a:ahLst/>
            <a:cxnLst/>
            <a:rect l="0" t="0" r="r" b="b"/>
            <a:pathLst>
              <a:path w="10424" h="1753">
                <a:moveTo>
                  <a:pt x="0" y="38"/>
                </a:moveTo>
                <a:cubicBezTo>
                  <a:pt x="0" y="32"/>
                  <a:pt x="3" y="24"/>
                  <a:pt x="6" y="20"/>
                </a:cubicBezTo>
                <a:cubicBezTo>
                  <a:pt x="9" y="14"/>
                  <a:pt x="14" y="9"/>
                  <a:pt x="18" y="6"/>
                </a:cubicBezTo>
                <a:cubicBezTo>
                  <a:pt x="24" y="3"/>
                  <a:pt x="31" y="0"/>
                  <a:pt x="38" y="0"/>
                </a:cubicBezTo>
                <a:lnTo>
                  <a:pt x="10386" y="1"/>
                </a:lnTo>
                <a:cubicBezTo>
                  <a:pt x="10392" y="1"/>
                  <a:pt x="10400" y="3"/>
                  <a:pt x="10404" y="6"/>
                </a:cubicBezTo>
                <a:cubicBezTo>
                  <a:pt x="10410" y="9"/>
                  <a:pt x="10415" y="15"/>
                  <a:pt x="10418" y="20"/>
                </a:cubicBezTo>
                <a:cubicBezTo>
                  <a:pt x="10421" y="26"/>
                  <a:pt x="10424" y="32"/>
                  <a:pt x="10424" y="38"/>
                </a:cubicBezTo>
                <a:lnTo>
                  <a:pt x="10424" y="1716"/>
                </a:lnTo>
                <a:cubicBezTo>
                  <a:pt x="10424" y="1722"/>
                  <a:pt x="10421" y="1728"/>
                  <a:pt x="10418" y="1733"/>
                </a:cubicBezTo>
                <a:cubicBezTo>
                  <a:pt x="10415" y="1739"/>
                  <a:pt x="10410" y="1745"/>
                  <a:pt x="10406" y="1748"/>
                </a:cubicBezTo>
                <a:cubicBezTo>
                  <a:pt x="10400" y="1750"/>
                  <a:pt x="10394" y="1753"/>
                  <a:pt x="10386" y="1753"/>
                </a:cubicBezTo>
                <a:lnTo>
                  <a:pt x="37" y="1753"/>
                </a:lnTo>
                <a:cubicBezTo>
                  <a:pt x="31" y="1753"/>
                  <a:pt x="23" y="1750"/>
                  <a:pt x="18" y="1748"/>
                </a:cubicBezTo>
                <a:cubicBezTo>
                  <a:pt x="12" y="1745"/>
                  <a:pt x="8" y="1739"/>
                  <a:pt x="5" y="1734"/>
                </a:cubicBezTo>
                <a:cubicBezTo>
                  <a:pt x="2" y="1728"/>
                  <a:pt x="0" y="1722"/>
                  <a:pt x="0" y="1716"/>
                </a:cubicBezTo>
                <a:lnTo>
                  <a:pt x="0" y="38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bg1"/>
            </a:solidFill>
          </a:ln>
          <a:effectLst>
            <a:outerShdw blurRad="139700" dist="38100" dir="2700000" algn="tl" rotWithShape="0">
              <a:srgbClr val="004899">
                <a:alpha val="43000"/>
              </a:srgb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6120" tIns="6120" rIns="6120" bIns="612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5D26812-6D44-46CF-5CF2-0499CB916D87}"/>
              </a:ext>
            </a:extLst>
          </p:cNvPr>
          <p:cNvSpPr txBox="1"/>
          <p:nvPr/>
        </p:nvSpPr>
        <p:spPr>
          <a:xfrm>
            <a:off x="1037216" y="3375753"/>
            <a:ext cx="45342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4899"/>
                </a:solidFill>
                <a:effectLst/>
                <a:uLnTx/>
                <a:uFillTx/>
                <a:latin typeface="Montserrat SemiBold" panose="00000700000000000000" pitchFamily="2" charset="-52"/>
                <a:ea typeface="+mn-ea"/>
                <a:cs typeface="+mn-cs"/>
              </a:rPr>
              <a:t>Единый стандарт работы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F834EEDF-D1B0-8AE3-8A18-383CC4E68804}"/>
              </a:ext>
            </a:extLst>
          </p:cNvPr>
          <p:cNvCxnSpPr>
            <a:cxnSpLocks/>
          </p:cNvCxnSpPr>
          <p:nvPr/>
        </p:nvCxnSpPr>
        <p:spPr>
          <a:xfrm>
            <a:off x="6268434" y="3277593"/>
            <a:ext cx="0" cy="529236"/>
          </a:xfrm>
          <a:prstGeom prst="line">
            <a:avLst/>
          </a:prstGeom>
          <a:ln w="34925">
            <a:solidFill>
              <a:srgbClr val="69B3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олилиния 11">
            <a:extLst>
              <a:ext uri="{FF2B5EF4-FFF2-40B4-BE49-F238E27FC236}">
                <a16:creationId xmlns:a16="http://schemas.microsoft.com/office/drawing/2014/main" id="{97F2668D-E8DA-1E87-7D83-8A59C45981F1}"/>
              </a:ext>
            </a:extLst>
          </p:cNvPr>
          <p:cNvSpPr/>
          <p:nvPr/>
        </p:nvSpPr>
        <p:spPr bwMode="auto">
          <a:xfrm>
            <a:off x="275994" y="3185153"/>
            <a:ext cx="606508" cy="714117"/>
          </a:xfrm>
          <a:custGeom>
            <a:avLst/>
            <a:gdLst>
              <a:gd name="connsiteX0" fmla="*/ 0 w 3322929"/>
              <a:gd name="connsiteY0" fmla="*/ 175414 h 3912490"/>
              <a:gd name="connsiteX1" fmla="*/ 0 w 3322929"/>
              <a:gd name="connsiteY1" fmla="*/ 3736690 h 3912490"/>
              <a:gd name="connsiteX2" fmla="*/ 175782 w 3322929"/>
              <a:gd name="connsiteY2" fmla="*/ 3912491 h 3912490"/>
              <a:gd name="connsiteX3" fmla="*/ 266845 w 3322929"/>
              <a:gd name="connsiteY3" fmla="*/ 3887399 h 3912490"/>
              <a:gd name="connsiteX4" fmla="*/ 3237360 w 3322929"/>
              <a:gd name="connsiteY4" fmla="*/ 2105316 h 3912490"/>
              <a:gd name="connsiteX5" fmla="*/ 3297835 w 3322929"/>
              <a:gd name="connsiteY5" fmla="*/ 1864574 h 3912490"/>
              <a:gd name="connsiteX6" fmla="*/ 3237360 w 3322929"/>
              <a:gd name="connsiteY6" fmla="*/ 1804311 h 3912490"/>
              <a:gd name="connsiteX7" fmla="*/ 266845 w 3322929"/>
              <a:gd name="connsiteY7" fmla="*/ 25118 h 3912490"/>
              <a:gd name="connsiteX8" fmla="*/ 25180 w 3322929"/>
              <a:gd name="connsiteY8" fmla="*/ 85084 h 3912490"/>
              <a:gd name="connsiteX9" fmla="*/ 0 w 3322929"/>
              <a:gd name="connsiteY9" fmla="*/ 175414 h 3912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322929" h="3912490" extrusionOk="0">
                <a:moveTo>
                  <a:pt x="0" y="175414"/>
                </a:moveTo>
                <a:lnTo>
                  <a:pt x="0" y="3736690"/>
                </a:lnTo>
                <a:cubicBezTo>
                  <a:pt x="-176" y="3833606"/>
                  <a:pt x="78524" y="3912313"/>
                  <a:pt x="175782" y="3912491"/>
                </a:cubicBezTo>
                <a:cubicBezTo>
                  <a:pt x="207863" y="3912548"/>
                  <a:pt x="239351" y="3903873"/>
                  <a:pt x="266845" y="3887399"/>
                </a:cubicBezTo>
                <a:lnTo>
                  <a:pt x="3237360" y="2105316"/>
                </a:lnTo>
                <a:cubicBezTo>
                  <a:pt x="3320774" y="2055479"/>
                  <a:pt x="3347848" y="1947695"/>
                  <a:pt x="3297835" y="1864574"/>
                </a:cubicBezTo>
                <a:cubicBezTo>
                  <a:pt x="3282952" y="1839841"/>
                  <a:pt x="3262180" y="1819142"/>
                  <a:pt x="3237360" y="1804311"/>
                </a:cubicBezTo>
                <a:lnTo>
                  <a:pt x="266845" y="25118"/>
                </a:lnTo>
                <a:cubicBezTo>
                  <a:pt x="183494" y="-24822"/>
                  <a:pt x="75297" y="2025"/>
                  <a:pt x="25180" y="85084"/>
                </a:cubicBezTo>
                <a:cubicBezTo>
                  <a:pt x="8722" y="112361"/>
                  <a:pt x="18" y="143586"/>
                  <a:pt x="0" y="175414"/>
                </a:cubicBezTo>
                <a:close/>
              </a:path>
            </a:pathLst>
          </a:custGeom>
          <a:solidFill>
            <a:srgbClr val="69B3E7"/>
          </a:solidFill>
          <a:ln w="41434" cap="flat">
            <a:noFill/>
            <a:prstDash val="solid"/>
            <a:miter/>
          </a:ln>
          <a:effectLst>
            <a:outerShdw blurRad="127000" dist="38100" dir="5400000" algn="t" rotWithShape="0">
              <a:srgbClr val="004899">
                <a:alpha val="40000"/>
              </a:srgbClr>
            </a:outerShdw>
          </a:effectLst>
        </p:spPr>
        <p:txBody>
          <a:bodyPr lIns="18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SemiBold" panose="00000700000000000000" pitchFamily="2" charset="-52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3229343-641D-4C60-67BD-7FA30FC1F2C6}"/>
              </a:ext>
            </a:extLst>
          </p:cNvPr>
          <p:cNvSpPr txBox="1"/>
          <p:nvPr/>
        </p:nvSpPr>
        <p:spPr>
          <a:xfrm>
            <a:off x="6594868" y="3172879"/>
            <a:ext cx="445236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4899"/>
                </a:solidFill>
                <a:effectLst/>
                <a:uLnTx/>
                <a:uFillTx/>
                <a:latin typeface="Montserrat Medium" panose="00000600000000000000" pitchFamily="2" charset="-52"/>
                <a:ea typeface="+mn-ea"/>
                <a:cs typeface="+mn-cs"/>
              </a:rPr>
              <a:t>Устранение разнородных подходов, снижение повторяющихся ошибок при последующих оказаниях мер</a:t>
            </a:r>
          </a:p>
        </p:txBody>
      </p:sp>
      <p:sp>
        <p:nvSpPr>
          <p:cNvPr id="24" name="Полилиния: фигура 23">
            <a:extLst>
              <a:ext uri="{FF2B5EF4-FFF2-40B4-BE49-F238E27FC236}">
                <a16:creationId xmlns:a16="http://schemas.microsoft.com/office/drawing/2014/main" id="{C5E1F8C8-65A2-C123-1D5E-BFC171DFAD99}"/>
              </a:ext>
            </a:extLst>
          </p:cNvPr>
          <p:cNvSpPr/>
          <p:nvPr/>
        </p:nvSpPr>
        <p:spPr>
          <a:xfrm>
            <a:off x="1037217" y="4440621"/>
            <a:ext cx="4768160" cy="500264"/>
          </a:xfrm>
          <a:custGeom>
            <a:avLst/>
            <a:gdLst/>
            <a:ahLst/>
            <a:cxnLst/>
            <a:rect l="0" t="0" r="r" b="b"/>
            <a:pathLst>
              <a:path w="10424" h="1753">
                <a:moveTo>
                  <a:pt x="0" y="38"/>
                </a:moveTo>
                <a:cubicBezTo>
                  <a:pt x="0" y="32"/>
                  <a:pt x="3" y="24"/>
                  <a:pt x="6" y="20"/>
                </a:cubicBezTo>
                <a:cubicBezTo>
                  <a:pt x="9" y="14"/>
                  <a:pt x="14" y="9"/>
                  <a:pt x="18" y="6"/>
                </a:cubicBezTo>
                <a:cubicBezTo>
                  <a:pt x="24" y="3"/>
                  <a:pt x="31" y="0"/>
                  <a:pt x="38" y="0"/>
                </a:cubicBezTo>
                <a:lnTo>
                  <a:pt x="10386" y="1"/>
                </a:lnTo>
                <a:cubicBezTo>
                  <a:pt x="10392" y="1"/>
                  <a:pt x="10400" y="3"/>
                  <a:pt x="10404" y="6"/>
                </a:cubicBezTo>
                <a:cubicBezTo>
                  <a:pt x="10410" y="9"/>
                  <a:pt x="10415" y="15"/>
                  <a:pt x="10418" y="20"/>
                </a:cubicBezTo>
                <a:cubicBezTo>
                  <a:pt x="10421" y="26"/>
                  <a:pt x="10424" y="32"/>
                  <a:pt x="10424" y="38"/>
                </a:cubicBezTo>
                <a:lnTo>
                  <a:pt x="10424" y="1716"/>
                </a:lnTo>
                <a:cubicBezTo>
                  <a:pt x="10424" y="1722"/>
                  <a:pt x="10421" y="1728"/>
                  <a:pt x="10418" y="1733"/>
                </a:cubicBezTo>
                <a:cubicBezTo>
                  <a:pt x="10415" y="1739"/>
                  <a:pt x="10410" y="1745"/>
                  <a:pt x="10406" y="1748"/>
                </a:cubicBezTo>
                <a:cubicBezTo>
                  <a:pt x="10400" y="1750"/>
                  <a:pt x="10394" y="1753"/>
                  <a:pt x="10386" y="1753"/>
                </a:cubicBezTo>
                <a:lnTo>
                  <a:pt x="37" y="1753"/>
                </a:lnTo>
                <a:cubicBezTo>
                  <a:pt x="31" y="1753"/>
                  <a:pt x="23" y="1750"/>
                  <a:pt x="18" y="1748"/>
                </a:cubicBezTo>
                <a:cubicBezTo>
                  <a:pt x="12" y="1745"/>
                  <a:pt x="8" y="1739"/>
                  <a:pt x="5" y="1734"/>
                </a:cubicBezTo>
                <a:cubicBezTo>
                  <a:pt x="2" y="1728"/>
                  <a:pt x="0" y="1722"/>
                  <a:pt x="0" y="1716"/>
                </a:cubicBezTo>
                <a:lnTo>
                  <a:pt x="0" y="38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bg1"/>
            </a:solidFill>
          </a:ln>
          <a:effectLst>
            <a:outerShdw blurRad="139700" dist="38100" dir="2700000" algn="tl" rotWithShape="0">
              <a:srgbClr val="004899">
                <a:alpha val="43000"/>
              </a:srgb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6120" tIns="6120" rIns="6120" bIns="612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64BB8FA-5C32-6D77-6CD3-BA89C22046C8}"/>
              </a:ext>
            </a:extLst>
          </p:cNvPr>
          <p:cNvSpPr txBox="1"/>
          <p:nvPr/>
        </p:nvSpPr>
        <p:spPr>
          <a:xfrm>
            <a:off x="1037216" y="4505309"/>
            <a:ext cx="45342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4899"/>
                </a:solidFill>
                <a:effectLst/>
                <a:uLnTx/>
                <a:uFillTx/>
                <a:latin typeface="Montserrat SemiBold" panose="00000700000000000000" pitchFamily="2" charset="-52"/>
                <a:ea typeface="+mn-ea"/>
                <a:cs typeface="+mn-cs"/>
              </a:rPr>
              <a:t>Без знаний и масштабирование</a:t>
            </a:r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50639B16-9478-85D8-C624-FAB7520B8C36}"/>
              </a:ext>
            </a:extLst>
          </p:cNvPr>
          <p:cNvCxnSpPr>
            <a:cxnSpLocks/>
          </p:cNvCxnSpPr>
          <p:nvPr/>
        </p:nvCxnSpPr>
        <p:spPr>
          <a:xfrm>
            <a:off x="6268434" y="4407149"/>
            <a:ext cx="0" cy="529236"/>
          </a:xfrm>
          <a:prstGeom prst="line">
            <a:avLst/>
          </a:prstGeom>
          <a:ln w="34925">
            <a:solidFill>
              <a:srgbClr val="69B3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олилиния 11">
            <a:extLst>
              <a:ext uri="{FF2B5EF4-FFF2-40B4-BE49-F238E27FC236}">
                <a16:creationId xmlns:a16="http://schemas.microsoft.com/office/drawing/2014/main" id="{2912F0BC-F079-AF47-8625-154474F7E3BC}"/>
              </a:ext>
            </a:extLst>
          </p:cNvPr>
          <p:cNvSpPr/>
          <p:nvPr/>
        </p:nvSpPr>
        <p:spPr bwMode="auto">
          <a:xfrm>
            <a:off x="275994" y="4314709"/>
            <a:ext cx="606508" cy="714117"/>
          </a:xfrm>
          <a:custGeom>
            <a:avLst/>
            <a:gdLst>
              <a:gd name="connsiteX0" fmla="*/ 0 w 3322929"/>
              <a:gd name="connsiteY0" fmla="*/ 175414 h 3912490"/>
              <a:gd name="connsiteX1" fmla="*/ 0 w 3322929"/>
              <a:gd name="connsiteY1" fmla="*/ 3736690 h 3912490"/>
              <a:gd name="connsiteX2" fmla="*/ 175782 w 3322929"/>
              <a:gd name="connsiteY2" fmla="*/ 3912491 h 3912490"/>
              <a:gd name="connsiteX3" fmla="*/ 266845 w 3322929"/>
              <a:gd name="connsiteY3" fmla="*/ 3887399 h 3912490"/>
              <a:gd name="connsiteX4" fmla="*/ 3237360 w 3322929"/>
              <a:gd name="connsiteY4" fmla="*/ 2105316 h 3912490"/>
              <a:gd name="connsiteX5" fmla="*/ 3297835 w 3322929"/>
              <a:gd name="connsiteY5" fmla="*/ 1864574 h 3912490"/>
              <a:gd name="connsiteX6" fmla="*/ 3237360 w 3322929"/>
              <a:gd name="connsiteY6" fmla="*/ 1804311 h 3912490"/>
              <a:gd name="connsiteX7" fmla="*/ 266845 w 3322929"/>
              <a:gd name="connsiteY7" fmla="*/ 25118 h 3912490"/>
              <a:gd name="connsiteX8" fmla="*/ 25180 w 3322929"/>
              <a:gd name="connsiteY8" fmla="*/ 85084 h 3912490"/>
              <a:gd name="connsiteX9" fmla="*/ 0 w 3322929"/>
              <a:gd name="connsiteY9" fmla="*/ 175414 h 3912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322929" h="3912490" extrusionOk="0">
                <a:moveTo>
                  <a:pt x="0" y="175414"/>
                </a:moveTo>
                <a:lnTo>
                  <a:pt x="0" y="3736690"/>
                </a:lnTo>
                <a:cubicBezTo>
                  <a:pt x="-176" y="3833606"/>
                  <a:pt x="78524" y="3912313"/>
                  <a:pt x="175782" y="3912491"/>
                </a:cubicBezTo>
                <a:cubicBezTo>
                  <a:pt x="207863" y="3912548"/>
                  <a:pt x="239351" y="3903873"/>
                  <a:pt x="266845" y="3887399"/>
                </a:cubicBezTo>
                <a:lnTo>
                  <a:pt x="3237360" y="2105316"/>
                </a:lnTo>
                <a:cubicBezTo>
                  <a:pt x="3320774" y="2055479"/>
                  <a:pt x="3347848" y="1947695"/>
                  <a:pt x="3297835" y="1864574"/>
                </a:cubicBezTo>
                <a:cubicBezTo>
                  <a:pt x="3282952" y="1839841"/>
                  <a:pt x="3262180" y="1819142"/>
                  <a:pt x="3237360" y="1804311"/>
                </a:cubicBezTo>
                <a:lnTo>
                  <a:pt x="266845" y="25118"/>
                </a:lnTo>
                <a:cubicBezTo>
                  <a:pt x="183494" y="-24822"/>
                  <a:pt x="75297" y="2025"/>
                  <a:pt x="25180" y="85084"/>
                </a:cubicBezTo>
                <a:cubicBezTo>
                  <a:pt x="8722" y="112361"/>
                  <a:pt x="18" y="143586"/>
                  <a:pt x="0" y="175414"/>
                </a:cubicBezTo>
                <a:close/>
              </a:path>
            </a:pathLst>
          </a:custGeom>
          <a:solidFill>
            <a:srgbClr val="69B3E7"/>
          </a:solidFill>
          <a:ln w="41434" cap="flat">
            <a:noFill/>
            <a:prstDash val="solid"/>
            <a:miter/>
          </a:ln>
          <a:effectLst>
            <a:outerShdw blurRad="127000" dist="38100" dir="5400000" algn="t" rotWithShape="0">
              <a:srgbClr val="004899">
                <a:alpha val="40000"/>
              </a:srgbClr>
            </a:outerShdw>
          </a:effectLst>
        </p:spPr>
        <p:txBody>
          <a:bodyPr lIns="18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SemiBold" panose="00000700000000000000" pitchFamily="2" charset="-52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6AA1F53-FCA9-FE15-AF30-E7DB1D2D916C}"/>
              </a:ext>
            </a:extLst>
          </p:cNvPr>
          <p:cNvSpPr txBox="1"/>
          <p:nvPr/>
        </p:nvSpPr>
        <p:spPr>
          <a:xfrm>
            <a:off x="6594868" y="4302435"/>
            <a:ext cx="44523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4899"/>
                </a:solidFill>
                <a:effectLst/>
                <a:uLnTx/>
                <a:uFillTx/>
                <a:latin typeface="Montserrat Medium" panose="00000600000000000000" pitchFamily="2" charset="-52"/>
                <a:ea typeface="+mn-ea"/>
                <a:cs typeface="+mn-cs"/>
              </a:rPr>
              <a:t>Накопление типовых решений, тиражирование лучших практик на все ЦЗН</a:t>
            </a:r>
          </a:p>
        </p:txBody>
      </p:sp>
      <p:sp>
        <p:nvSpPr>
          <p:cNvPr id="29" name="Полилиния: фигура 28">
            <a:extLst>
              <a:ext uri="{FF2B5EF4-FFF2-40B4-BE49-F238E27FC236}">
                <a16:creationId xmlns:a16="http://schemas.microsoft.com/office/drawing/2014/main" id="{763BDD13-C959-B3BB-5F38-97E8F963CC96}"/>
              </a:ext>
            </a:extLst>
          </p:cNvPr>
          <p:cNvSpPr/>
          <p:nvPr/>
        </p:nvSpPr>
        <p:spPr>
          <a:xfrm>
            <a:off x="1037216" y="5566456"/>
            <a:ext cx="4768160" cy="500264"/>
          </a:xfrm>
          <a:custGeom>
            <a:avLst/>
            <a:gdLst/>
            <a:ahLst/>
            <a:cxnLst/>
            <a:rect l="0" t="0" r="r" b="b"/>
            <a:pathLst>
              <a:path w="10424" h="1753">
                <a:moveTo>
                  <a:pt x="0" y="38"/>
                </a:moveTo>
                <a:cubicBezTo>
                  <a:pt x="0" y="32"/>
                  <a:pt x="3" y="24"/>
                  <a:pt x="6" y="20"/>
                </a:cubicBezTo>
                <a:cubicBezTo>
                  <a:pt x="9" y="14"/>
                  <a:pt x="14" y="9"/>
                  <a:pt x="18" y="6"/>
                </a:cubicBezTo>
                <a:cubicBezTo>
                  <a:pt x="24" y="3"/>
                  <a:pt x="31" y="0"/>
                  <a:pt x="38" y="0"/>
                </a:cubicBezTo>
                <a:lnTo>
                  <a:pt x="10386" y="1"/>
                </a:lnTo>
                <a:cubicBezTo>
                  <a:pt x="10392" y="1"/>
                  <a:pt x="10400" y="3"/>
                  <a:pt x="10404" y="6"/>
                </a:cubicBezTo>
                <a:cubicBezTo>
                  <a:pt x="10410" y="9"/>
                  <a:pt x="10415" y="15"/>
                  <a:pt x="10418" y="20"/>
                </a:cubicBezTo>
                <a:cubicBezTo>
                  <a:pt x="10421" y="26"/>
                  <a:pt x="10424" y="32"/>
                  <a:pt x="10424" y="38"/>
                </a:cubicBezTo>
                <a:lnTo>
                  <a:pt x="10424" y="1716"/>
                </a:lnTo>
                <a:cubicBezTo>
                  <a:pt x="10424" y="1722"/>
                  <a:pt x="10421" y="1728"/>
                  <a:pt x="10418" y="1733"/>
                </a:cubicBezTo>
                <a:cubicBezTo>
                  <a:pt x="10415" y="1739"/>
                  <a:pt x="10410" y="1745"/>
                  <a:pt x="10406" y="1748"/>
                </a:cubicBezTo>
                <a:cubicBezTo>
                  <a:pt x="10400" y="1750"/>
                  <a:pt x="10394" y="1753"/>
                  <a:pt x="10386" y="1753"/>
                </a:cubicBezTo>
                <a:lnTo>
                  <a:pt x="37" y="1753"/>
                </a:lnTo>
                <a:cubicBezTo>
                  <a:pt x="31" y="1753"/>
                  <a:pt x="23" y="1750"/>
                  <a:pt x="18" y="1748"/>
                </a:cubicBezTo>
                <a:cubicBezTo>
                  <a:pt x="12" y="1745"/>
                  <a:pt x="8" y="1739"/>
                  <a:pt x="5" y="1734"/>
                </a:cubicBezTo>
                <a:cubicBezTo>
                  <a:pt x="2" y="1728"/>
                  <a:pt x="0" y="1722"/>
                  <a:pt x="0" y="1716"/>
                </a:cubicBezTo>
                <a:lnTo>
                  <a:pt x="0" y="38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bg1"/>
            </a:solidFill>
          </a:ln>
          <a:effectLst>
            <a:outerShdw blurRad="139700" dist="38100" dir="2700000" algn="tl" rotWithShape="0">
              <a:srgbClr val="004899">
                <a:alpha val="43000"/>
              </a:srgb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6120" tIns="6120" rIns="6120" bIns="612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57D6B0B-EDB0-8B90-6FC4-390269B1A7C3}"/>
              </a:ext>
            </a:extLst>
          </p:cNvPr>
          <p:cNvSpPr txBox="1"/>
          <p:nvPr/>
        </p:nvSpPr>
        <p:spPr>
          <a:xfrm>
            <a:off x="1037215" y="5631144"/>
            <a:ext cx="45342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4899"/>
                </a:solidFill>
                <a:effectLst/>
                <a:uLnTx/>
                <a:uFillTx/>
                <a:latin typeface="Montserrat SemiBold" panose="00000700000000000000" pitchFamily="2" charset="-52"/>
                <a:ea typeface="+mn-ea"/>
                <a:cs typeface="+mn-cs"/>
              </a:rPr>
              <a:t>Рост результатов по показателям</a:t>
            </a:r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3B908505-1C64-0C28-A435-938420EE68AB}"/>
              </a:ext>
            </a:extLst>
          </p:cNvPr>
          <p:cNvCxnSpPr>
            <a:cxnSpLocks/>
          </p:cNvCxnSpPr>
          <p:nvPr/>
        </p:nvCxnSpPr>
        <p:spPr>
          <a:xfrm>
            <a:off x="6268433" y="5532984"/>
            <a:ext cx="0" cy="529236"/>
          </a:xfrm>
          <a:prstGeom prst="line">
            <a:avLst/>
          </a:prstGeom>
          <a:ln w="34925">
            <a:solidFill>
              <a:srgbClr val="69B3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олилиния 11">
            <a:extLst>
              <a:ext uri="{FF2B5EF4-FFF2-40B4-BE49-F238E27FC236}">
                <a16:creationId xmlns:a16="http://schemas.microsoft.com/office/drawing/2014/main" id="{700B88A8-C798-D729-B099-9868733E200F}"/>
              </a:ext>
            </a:extLst>
          </p:cNvPr>
          <p:cNvSpPr/>
          <p:nvPr/>
        </p:nvSpPr>
        <p:spPr bwMode="auto">
          <a:xfrm>
            <a:off x="275993" y="5440544"/>
            <a:ext cx="606508" cy="714117"/>
          </a:xfrm>
          <a:custGeom>
            <a:avLst/>
            <a:gdLst>
              <a:gd name="connsiteX0" fmla="*/ 0 w 3322929"/>
              <a:gd name="connsiteY0" fmla="*/ 175414 h 3912490"/>
              <a:gd name="connsiteX1" fmla="*/ 0 w 3322929"/>
              <a:gd name="connsiteY1" fmla="*/ 3736690 h 3912490"/>
              <a:gd name="connsiteX2" fmla="*/ 175782 w 3322929"/>
              <a:gd name="connsiteY2" fmla="*/ 3912491 h 3912490"/>
              <a:gd name="connsiteX3" fmla="*/ 266845 w 3322929"/>
              <a:gd name="connsiteY3" fmla="*/ 3887399 h 3912490"/>
              <a:gd name="connsiteX4" fmla="*/ 3237360 w 3322929"/>
              <a:gd name="connsiteY4" fmla="*/ 2105316 h 3912490"/>
              <a:gd name="connsiteX5" fmla="*/ 3297835 w 3322929"/>
              <a:gd name="connsiteY5" fmla="*/ 1864574 h 3912490"/>
              <a:gd name="connsiteX6" fmla="*/ 3237360 w 3322929"/>
              <a:gd name="connsiteY6" fmla="*/ 1804311 h 3912490"/>
              <a:gd name="connsiteX7" fmla="*/ 266845 w 3322929"/>
              <a:gd name="connsiteY7" fmla="*/ 25118 h 3912490"/>
              <a:gd name="connsiteX8" fmla="*/ 25180 w 3322929"/>
              <a:gd name="connsiteY8" fmla="*/ 85084 h 3912490"/>
              <a:gd name="connsiteX9" fmla="*/ 0 w 3322929"/>
              <a:gd name="connsiteY9" fmla="*/ 175414 h 3912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322929" h="3912490" extrusionOk="0">
                <a:moveTo>
                  <a:pt x="0" y="175414"/>
                </a:moveTo>
                <a:lnTo>
                  <a:pt x="0" y="3736690"/>
                </a:lnTo>
                <a:cubicBezTo>
                  <a:pt x="-176" y="3833606"/>
                  <a:pt x="78524" y="3912313"/>
                  <a:pt x="175782" y="3912491"/>
                </a:cubicBezTo>
                <a:cubicBezTo>
                  <a:pt x="207863" y="3912548"/>
                  <a:pt x="239351" y="3903873"/>
                  <a:pt x="266845" y="3887399"/>
                </a:cubicBezTo>
                <a:lnTo>
                  <a:pt x="3237360" y="2105316"/>
                </a:lnTo>
                <a:cubicBezTo>
                  <a:pt x="3320774" y="2055479"/>
                  <a:pt x="3347848" y="1947695"/>
                  <a:pt x="3297835" y="1864574"/>
                </a:cubicBezTo>
                <a:cubicBezTo>
                  <a:pt x="3282952" y="1839841"/>
                  <a:pt x="3262180" y="1819142"/>
                  <a:pt x="3237360" y="1804311"/>
                </a:cubicBezTo>
                <a:lnTo>
                  <a:pt x="266845" y="25118"/>
                </a:lnTo>
                <a:cubicBezTo>
                  <a:pt x="183494" y="-24822"/>
                  <a:pt x="75297" y="2025"/>
                  <a:pt x="25180" y="85084"/>
                </a:cubicBezTo>
                <a:cubicBezTo>
                  <a:pt x="8722" y="112361"/>
                  <a:pt x="18" y="143586"/>
                  <a:pt x="0" y="175414"/>
                </a:cubicBezTo>
                <a:close/>
              </a:path>
            </a:pathLst>
          </a:custGeom>
          <a:solidFill>
            <a:srgbClr val="69B3E7"/>
          </a:solidFill>
          <a:ln w="41434" cap="flat">
            <a:noFill/>
            <a:prstDash val="solid"/>
            <a:miter/>
          </a:ln>
          <a:effectLst>
            <a:outerShdw blurRad="127000" dist="38100" dir="5400000" algn="t" rotWithShape="0">
              <a:srgbClr val="004899">
                <a:alpha val="40000"/>
              </a:srgbClr>
            </a:outerShdw>
          </a:effectLst>
        </p:spPr>
        <p:txBody>
          <a:bodyPr lIns="180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SemiBold" panose="00000700000000000000" pitchFamily="2" charset="-52"/>
              <a:ea typeface="+mn-ea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9F50BDE-EC6D-579A-876A-A632008614CC}"/>
              </a:ext>
            </a:extLst>
          </p:cNvPr>
          <p:cNvSpPr txBox="1"/>
          <p:nvPr/>
        </p:nvSpPr>
        <p:spPr>
          <a:xfrm>
            <a:off x="6594866" y="5428270"/>
            <a:ext cx="505949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4899"/>
                </a:solidFill>
                <a:effectLst/>
                <a:uLnTx/>
                <a:uFillTx/>
                <a:latin typeface="Montserrat Medium" panose="00000600000000000000" pitchFamily="2" charset="-52"/>
                <a:ea typeface="+mn-ea"/>
                <a:cs typeface="+mn-cs"/>
              </a:rPr>
              <a:t>Прямая связь: качество контроля       корректность оформления      снижение нарушений      улучшение показателей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A6855F0-09D5-69F9-0847-AF9A3821DC4E}"/>
              </a:ext>
            </a:extLst>
          </p:cNvPr>
          <p:cNvSpPr txBox="1"/>
          <p:nvPr/>
        </p:nvSpPr>
        <p:spPr>
          <a:xfrm>
            <a:off x="275993" y="6286301"/>
            <a:ext cx="11738795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SemiBold" panose="00000700000000000000" pitchFamily="2" charset="-52"/>
                <a:ea typeface="Calibri"/>
                <a:cs typeface="+mn-cs"/>
              </a:rPr>
              <a:t>Принцип работы:   </a:t>
            </a:r>
            <a:r>
              <a:rPr kumimoji="0" lang="ru-RU" sz="1800" b="0" i="0" u="none" strike="noStrike" kern="1200" cap="none" spc="-1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Medium" panose="00000600000000000000" pitchFamily="2" charset="-52"/>
                <a:ea typeface="Calibri"/>
                <a:cs typeface="+mn-cs"/>
              </a:rPr>
              <a:t>каждая проверка      улучшение процесса      измеримый результат</a:t>
            </a:r>
          </a:p>
        </p:txBody>
      </p:sp>
      <p:pic>
        <p:nvPicPr>
          <p:cNvPr id="36" name="Рисунок 35" descr="Линия со стрелкой: прямо со сплошной заливкой">
            <a:extLst>
              <a:ext uri="{FF2B5EF4-FFF2-40B4-BE49-F238E27FC236}">
                <a16:creationId xmlns:a16="http://schemas.microsoft.com/office/drawing/2014/main" id="{8E88DE26-BABC-F3AA-1DF3-1AA28DC6DA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4917470" y="6335710"/>
            <a:ext cx="214854" cy="313046"/>
          </a:xfrm>
          <a:prstGeom prst="rect">
            <a:avLst/>
          </a:prstGeom>
        </p:spPr>
      </p:pic>
      <p:pic>
        <p:nvPicPr>
          <p:cNvPr id="37" name="Рисунок 36" descr="Линия со стрелкой: прямо со сплошной заливкой">
            <a:extLst>
              <a:ext uri="{FF2B5EF4-FFF2-40B4-BE49-F238E27FC236}">
                <a16:creationId xmlns:a16="http://schemas.microsoft.com/office/drawing/2014/main" id="{8CC1254E-9C27-9FEF-980B-2DAD1A2B15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7862690" y="6335710"/>
            <a:ext cx="214854" cy="313046"/>
          </a:xfrm>
          <a:prstGeom prst="rect">
            <a:avLst/>
          </a:prstGeom>
        </p:spPr>
      </p:pic>
      <p:pic>
        <p:nvPicPr>
          <p:cNvPr id="38" name="Рисунок 37" descr="Линия со стрелкой: прямо со сплошной заливкой">
            <a:extLst>
              <a:ext uri="{FF2B5EF4-FFF2-40B4-BE49-F238E27FC236}">
                <a16:creationId xmlns:a16="http://schemas.microsoft.com/office/drawing/2014/main" id="{79819AD4-C7BD-4139-32BE-30460B98A8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9904134" y="5444187"/>
            <a:ext cx="214854" cy="313046"/>
          </a:xfrm>
          <a:prstGeom prst="rect">
            <a:avLst/>
          </a:prstGeom>
        </p:spPr>
      </p:pic>
      <p:pic>
        <p:nvPicPr>
          <p:cNvPr id="39" name="Рисунок 38" descr="Линия со стрелкой: прямо со сплошной заливкой">
            <a:extLst>
              <a:ext uri="{FF2B5EF4-FFF2-40B4-BE49-F238E27FC236}">
                <a16:creationId xmlns:a16="http://schemas.microsoft.com/office/drawing/2014/main" id="{A7AD7BA0-4BFC-C3E7-E706-2D4A26BF0E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7928682" y="5655531"/>
            <a:ext cx="214854" cy="313046"/>
          </a:xfrm>
          <a:prstGeom prst="rect">
            <a:avLst/>
          </a:prstGeom>
        </p:spPr>
      </p:pic>
      <p:pic>
        <p:nvPicPr>
          <p:cNvPr id="40" name="Рисунок 39" descr="Линия со стрелкой: прямо со сплошной заливкой">
            <a:extLst>
              <a:ext uri="{FF2B5EF4-FFF2-40B4-BE49-F238E27FC236}">
                <a16:creationId xmlns:a16="http://schemas.microsoft.com/office/drawing/2014/main" id="{D0E84DCF-0E1E-19BF-4473-2C5F650250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348626" y="5647587"/>
            <a:ext cx="214854" cy="313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478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A51A7BF-48EB-4DC6-A5F5-AA7F5052DBD4}"/>
              </a:ext>
            </a:extLst>
          </p:cNvPr>
          <p:cNvSpPr txBox="1"/>
          <p:nvPr/>
        </p:nvSpPr>
        <p:spPr>
          <a:xfrm>
            <a:off x="370000" y="257898"/>
            <a:ext cx="55484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pc="-1" dirty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  <a:t>Мониторинг. Визуализация</a:t>
            </a:r>
            <a:endParaRPr lang="ru-RU" strike="noStrike" spc="-1" dirty="0">
              <a:solidFill>
                <a:srgbClr val="69B3E7"/>
              </a:solidFill>
              <a:latin typeface="Montserrat" panose="00000500000000000000" pitchFamily="2" charset="-52"/>
              <a:ea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FF10EB-5988-4A55-9E82-02C833162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>
            <a:spAutoFit/>
          </a:bodyPr>
          <a:lstStyle/>
          <a:p>
            <a:pPr algn="ctr"/>
            <a:fld id="{7D1DD26F-FA5D-6E49-9D6E-F0596D50FBB9}" type="slidenum">
              <a:rPr lang="x-none" sz="1000">
                <a:latin typeface="Montserrat" pitchFamily="2" charset="77"/>
              </a:rPr>
              <a:pPr algn="ctr"/>
              <a:t>8</a:t>
            </a:fld>
            <a:endParaRPr lang="x-none" sz="1000" dirty="0">
              <a:latin typeface="Montserrat" pitchFamily="2" charset="77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34196C1-59AC-66F3-AD35-89707E05667D}"/>
              </a:ext>
            </a:extLst>
          </p:cNvPr>
          <p:cNvPicPr/>
          <p:nvPr/>
        </p:nvPicPr>
        <p:blipFill>
          <a:blip r:embed="rId2"/>
          <a:srcRect l="13662" t="25022" r="31416" b="17020"/>
          <a:stretch>
            <a:fillRect/>
          </a:stretch>
        </p:blipFill>
        <p:spPr>
          <a:xfrm>
            <a:off x="456087" y="4439841"/>
            <a:ext cx="3553205" cy="2197102"/>
          </a:xfrm>
          <a:prstGeom prst="rect">
            <a:avLst/>
          </a:prstGeom>
          <a:ln>
            <a:noFill/>
          </a:ln>
          <a:effectLst>
            <a:outerShdw blurRad="139700" dist="114300" dir="3060000" algn="tl" rotWithShape="0">
              <a:srgbClr val="004899">
                <a:alpha val="30000"/>
              </a:srgbClr>
            </a:outerShdw>
          </a:effectLst>
          <a:scene3d>
            <a:camera prst="orthographicFront"/>
            <a:lightRig rig="threePt" dir="t"/>
          </a:scene3d>
          <a:sp3d>
            <a:contourClr>
              <a:srgbClr val="004899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65254FC-5378-ED0E-06AC-8602CC113B54}"/>
              </a:ext>
            </a:extLst>
          </p:cNvPr>
          <p:cNvPicPr/>
          <p:nvPr/>
        </p:nvPicPr>
        <p:blipFill>
          <a:blip r:embed="rId3"/>
          <a:srcRect l="40009" t="7634" r="23694" b="6147"/>
          <a:stretch>
            <a:fillRect/>
          </a:stretch>
        </p:blipFill>
        <p:spPr>
          <a:xfrm>
            <a:off x="4080408" y="4619962"/>
            <a:ext cx="1509031" cy="20169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ADE7D9B-BE1B-01BC-86C9-F2CB8862AE49}"/>
              </a:ext>
            </a:extLst>
          </p:cNvPr>
          <p:cNvPicPr/>
          <p:nvPr/>
        </p:nvPicPr>
        <p:blipFill>
          <a:blip r:embed="rId4"/>
          <a:srcRect l="1814" t="36747" r="57367" b="17172"/>
          <a:stretch>
            <a:fillRect/>
          </a:stretch>
        </p:blipFill>
        <p:spPr>
          <a:xfrm>
            <a:off x="456087" y="686754"/>
            <a:ext cx="4805558" cy="3051233"/>
          </a:xfrm>
          <a:prstGeom prst="rect">
            <a:avLst/>
          </a:prstGeom>
          <a:ln>
            <a:noFill/>
          </a:ln>
          <a:effectLst>
            <a:outerShdw blurRad="139700" dist="114300" dir="3060000" algn="tl" rotWithShape="0">
              <a:srgbClr val="004899">
                <a:alpha val="30000"/>
              </a:srgbClr>
            </a:outerShdw>
          </a:effectLst>
          <a:scene3d>
            <a:camera prst="orthographicFront"/>
            <a:lightRig rig="threePt" dir="t"/>
          </a:scene3d>
          <a:sp3d>
            <a:contourClr>
              <a:srgbClr val="004899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17022FD-5557-EDFA-CF46-97ED69E4B078}"/>
              </a:ext>
            </a:extLst>
          </p:cNvPr>
          <p:cNvSpPr txBox="1"/>
          <p:nvPr/>
        </p:nvSpPr>
        <p:spPr>
          <a:xfrm>
            <a:off x="5434368" y="257898"/>
            <a:ext cx="55484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pc="-1" dirty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  <a:t>Яндекс-формы отчетности (план-факт)</a:t>
            </a:r>
            <a:endParaRPr lang="ru-RU" strike="noStrike" spc="-1" dirty="0">
              <a:solidFill>
                <a:srgbClr val="69B3E7"/>
              </a:solidFill>
              <a:latin typeface="Montserrat" panose="00000500000000000000" pitchFamily="2" charset="-52"/>
              <a:ea typeface="Calibri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84042AF-3E3B-0441-C0E2-18E0E784D018}"/>
              </a:ext>
            </a:extLst>
          </p:cNvPr>
          <p:cNvPicPr/>
          <p:nvPr/>
        </p:nvPicPr>
        <p:blipFill>
          <a:blip r:embed="rId5"/>
          <a:srcRect l="11892" t="26537" r="36415" b="16081"/>
          <a:stretch>
            <a:fillRect/>
          </a:stretch>
        </p:blipFill>
        <p:spPr>
          <a:xfrm>
            <a:off x="5532272" y="686754"/>
            <a:ext cx="4887064" cy="3051233"/>
          </a:xfrm>
          <a:prstGeom prst="rect">
            <a:avLst/>
          </a:prstGeom>
          <a:ln>
            <a:noFill/>
          </a:ln>
          <a:effectLst>
            <a:outerShdw blurRad="139700" dist="114300" dir="3060000" algn="tl" rotWithShape="0">
              <a:srgbClr val="004899">
                <a:alpha val="30000"/>
              </a:srgbClr>
            </a:outerShdw>
          </a:effectLst>
          <a:scene3d>
            <a:camera prst="orthographicFront"/>
            <a:lightRig rig="threePt" dir="t"/>
          </a:scene3d>
          <a:sp3d>
            <a:contourClr>
              <a:srgbClr val="004899"/>
            </a:contourClr>
          </a:sp3d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BA2B1F0-A56F-0AFE-3A84-DDA906E8121C}"/>
              </a:ext>
            </a:extLst>
          </p:cNvPr>
          <p:cNvSpPr txBox="1"/>
          <p:nvPr/>
        </p:nvSpPr>
        <p:spPr>
          <a:xfrm>
            <a:off x="370000" y="3781710"/>
            <a:ext cx="55484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pc="-1" dirty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  <a:t>Выездные проверки, чек-листы, фотофиксация, видеозвонки</a:t>
            </a:r>
            <a:endParaRPr lang="ru-RU" strike="noStrike" spc="-1" dirty="0">
              <a:solidFill>
                <a:srgbClr val="69B3E7"/>
              </a:solidFill>
              <a:latin typeface="Montserrat" panose="00000500000000000000" pitchFamily="2" charset="-52"/>
              <a:ea typeface="Calibri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A96A8F2-45F7-2807-8C7B-463E7385D86D}"/>
              </a:ext>
            </a:extLst>
          </p:cNvPr>
          <p:cNvPicPr/>
          <p:nvPr/>
        </p:nvPicPr>
        <p:blipFill>
          <a:blip r:embed="rId6"/>
          <a:srcRect l="40291" t="7592" r="24018" b="7154"/>
          <a:stretch>
            <a:fillRect/>
          </a:stretch>
        </p:blipFill>
        <p:spPr>
          <a:xfrm>
            <a:off x="9836826" y="4282204"/>
            <a:ext cx="1724984" cy="23178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628A2A3-5F83-93A7-3BAE-91E1120FE418}"/>
              </a:ext>
            </a:extLst>
          </p:cNvPr>
          <p:cNvPicPr/>
          <p:nvPr/>
        </p:nvPicPr>
        <p:blipFill>
          <a:blip r:embed="rId7"/>
          <a:srcRect r="17231"/>
          <a:stretch>
            <a:fillRect/>
          </a:stretch>
        </p:blipFill>
        <p:spPr>
          <a:xfrm>
            <a:off x="5715722" y="4286723"/>
            <a:ext cx="3925287" cy="2313379"/>
          </a:xfrm>
          <a:prstGeom prst="rect">
            <a:avLst/>
          </a:prstGeom>
          <a:ln>
            <a:noFill/>
          </a:ln>
          <a:effectLst>
            <a:outerShdw blurRad="139700" dist="114300" dir="3060000" algn="tl" rotWithShape="0">
              <a:srgbClr val="004899">
                <a:alpha val="30000"/>
              </a:srgbClr>
            </a:outerShdw>
          </a:effectLst>
          <a:scene3d>
            <a:camera prst="orthographicFront"/>
            <a:lightRig rig="threePt" dir="t"/>
          </a:scene3d>
          <a:sp3d>
            <a:contourClr>
              <a:srgbClr val="004899"/>
            </a:contourClr>
          </a:sp3d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1501AA4-3680-326D-4AE7-F2A1228C8908}"/>
              </a:ext>
            </a:extLst>
          </p:cNvPr>
          <p:cNvSpPr txBox="1"/>
          <p:nvPr/>
        </p:nvSpPr>
        <p:spPr>
          <a:xfrm>
            <a:off x="5715722" y="3862094"/>
            <a:ext cx="55484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pc="-1" dirty="0">
                <a:solidFill>
                  <a:srgbClr val="004899"/>
                </a:solidFill>
                <a:latin typeface="Montserrat SemiBold" panose="00000700000000000000" pitchFamily="2" charset="-52"/>
                <a:ea typeface="Calibri"/>
              </a:rPr>
              <a:t>Проверка знаний, тестирование</a:t>
            </a:r>
            <a:endParaRPr lang="ru-RU" strike="noStrike" spc="-1" dirty="0">
              <a:solidFill>
                <a:srgbClr val="69B3E7"/>
              </a:solidFill>
              <a:latin typeface="Montserrat" panose="00000500000000000000" pitchFamily="2" charset="-52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92766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>
            <a:spLocks noGrp="1"/>
          </p:cNvSpPr>
          <p:nvPr>
            <p:ph type="title"/>
          </p:nvPr>
        </p:nvSpPr>
        <p:spPr>
          <a:xfrm>
            <a:off x="726333" y="4754467"/>
            <a:ext cx="5246800" cy="1378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l">
              <a:buSzPts val="1980"/>
            </a:pPr>
            <a:r>
              <a:rPr lang="ru" sz="5387"/>
              <a:t>Спасибо </a:t>
            </a:r>
            <a:br>
              <a:rPr lang="ru" sz="5387"/>
            </a:br>
            <a:r>
              <a:rPr lang="ru" sz="5387"/>
              <a:t>за внимание!</a:t>
            </a:r>
            <a:endParaRPr sz="5387"/>
          </a:p>
        </p:txBody>
      </p:sp>
      <p:pic>
        <p:nvPicPr>
          <p:cNvPr id="112" name="Google Shape;112;p17" title="hrt-04 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80217" y="-184210"/>
            <a:ext cx="5036717" cy="6498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14">
            <a:extLst>
              <a:ext uri="{FF2B5EF4-FFF2-40B4-BE49-F238E27FC236}">
                <a16:creationId xmlns:a16="http://schemas.microsoft.com/office/drawing/2014/main" id="{40E6C7FB-E0A7-F65F-438E-B3FF1950A2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1569" y="441325"/>
            <a:ext cx="905832" cy="351010"/>
          </a:xfrm>
          <a:prstGeom prst="rect">
            <a:avLst/>
          </a:prstGeom>
        </p:spPr>
      </p:pic>
      <p:pic>
        <p:nvPicPr>
          <p:cNvPr id="8" name="Рисунок 16">
            <a:extLst>
              <a:ext uri="{FF2B5EF4-FFF2-40B4-BE49-F238E27FC236}">
                <a16:creationId xmlns:a16="http://schemas.microsoft.com/office/drawing/2014/main" id="{F2DAED6A-313A-27A6-BFC7-25608C2B45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6276" y="441325"/>
            <a:ext cx="871676" cy="351010"/>
          </a:xfrm>
          <a:prstGeom prst="rect">
            <a:avLst/>
          </a:prstGeom>
        </p:spPr>
      </p:pic>
      <p:pic>
        <p:nvPicPr>
          <p:cNvPr id="9" name="Рисунок 20">
            <a:extLst>
              <a:ext uri="{FF2B5EF4-FFF2-40B4-BE49-F238E27FC236}">
                <a16:creationId xmlns:a16="http://schemas.microsoft.com/office/drawing/2014/main" id="{8CB1B613-8C98-A8C3-FB6D-5506147FF1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76826" y="441326"/>
            <a:ext cx="1243366" cy="351010"/>
          </a:xfrm>
          <a:prstGeom prst="rect">
            <a:avLst/>
          </a:prstGeom>
        </p:spPr>
      </p:pic>
      <p:pic>
        <p:nvPicPr>
          <p:cNvPr id="10" name="Google Shape;17;p2" title="белые лого.png">
            <a:extLst>
              <a:ext uri="{FF2B5EF4-FFF2-40B4-BE49-F238E27FC236}">
                <a16:creationId xmlns:a16="http://schemas.microsoft.com/office/drawing/2014/main" id="{3AAE09CA-F66F-224A-7688-EB883A99862A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46738"/>
          <a:stretch/>
        </p:blipFill>
        <p:spPr>
          <a:xfrm>
            <a:off x="479425" y="442118"/>
            <a:ext cx="963269" cy="4062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8078</TotalTime>
  <Words>504</Words>
  <Application>Microsoft Office PowerPoint</Application>
  <PresentationFormat>Широкоэкранный</PresentationFormat>
  <Paragraphs>116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9" baseType="lpstr">
      <vt:lpstr>Montserrat</vt:lpstr>
      <vt:lpstr>Times New Roman</vt:lpstr>
      <vt:lpstr>Montserrat Light</vt:lpstr>
      <vt:lpstr>Montserrat Medium</vt:lpstr>
      <vt:lpstr>-apple-system</vt:lpstr>
      <vt:lpstr>Arial</vt:lpstr>
      <vt:lpstr>Montserrat SemiBold</vt:lpstr>
      <vt:lpstr>Calibri</vt:lpstr>
      <vt:lpstr>Office Theme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CrazzzyRat</dc:creator>
  <cp:lastModifiedBy>admin</cp:lastModifiedBy>
  <cp:revision>451</cp:revision>
  <dcterms:created xsi:type="dcterms:W3CDTF">2022-10-31T14:09:10Z</dcterms:created>
  <dcterms:modified xsi:type="dcterms:W3CDTF">2026-10-08T16:48:18Z</dcterms:modified>
</cp:coreProperties>
</file>