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5" r:id="rId2"/>
  </p:sldMasterIdLst>
  <p:notesMasterIdLst>
    <p:notesMasterId r:id="rId8"/>
  </p:notesMasterIdLst>
  <p:sldIdLst>
    <p:sldId id="733" r:id="rId3"/>
    <p:sldId id="724" r:id="rId4"/>
    <p:sldId id="725" r:id="rId5"/>
    <p:sldId id="735" r:id="rId6"/>
    <p:sldId id="721" r:id="rId7"/>
  </p:sldIdLst>
  <p:sldSz cx="12192000" cy="6858000"/>
  <p:notesSz cx="6858000" cy="9144000"/>
  <p:embeddedFontLst>
    <p:embeddedFont>
      <p:font typeface="Montserrat" panose="020B0604020202020204" charset="-52"/>
      <p:regular r:id="rId9"/>
      <p:bold r:id="rId10"/>
      <p:italic r:id="rId11"/>
      <p:bold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Wingdings 2" panose="05020102010507070707" pitchFamily="18" charset="2"/>
      <p:regular r:id="rId17"/>
    </p:embeddedFont>
    <p:embeddedFont>
      <p:font typeface="Montserrat Light" panose="020B0604020202020204" charset="0"/>
      <p:regular r:id="rId18"/>
      <p:bold r:id="rId19"/>
      <p:italic r:id="rId20"/>
      <p:boldItalic r:id="rId21"/>
    </p:embeddedFont>
    <p:embeddedFont>
      <p:font typeface="Montserrat SemiBold" panose="020B0604020202020204" charset="-52"/>
      <p:regular r:id="rId22"/>
      <p:bold r:id="rId23"/>
      <p:italic r:id="rId24"/>
      <p:boldItalic r:id="rId25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orient="horz" pos="686" userDrawn="1">
          <p15:clr>
            <a:srgbClr val="A4A3A4"/>
          </p15:clr>
        </p15:guide>
        <p15:guide id="10" orient="horz" pos="958" userDrawn="1">
          <p15:clr>
            <a:srgbClr val="A4A3A4"/>
          </p15:clr>
        </p15:guide>
        <p15:guide id="11" pos="302" userDrawn="1">
          <p15:clr>
            <a:srgbClr val="A4A3A4"/>
          </p15:clr>
        </p15:guide>
        <p15:guide id="12" pos="7378" userDrawn="1">
          <p15:clr>
            <a:srgbClr val="A4A3A4"/>
          </p15:clr>
        </p15:guide>
        <p15:guide id="13" orient="horz" pos="1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B3E7"/>
    <a:srgbClr val="E5481D"/>
    <a:srgbClr val="FF6801"/>
    <a:srgbClr val="004899"/>
    <a:srgbClr val="D3E4F9"/>
    <a:srgbClr val="E6E6E6"/>
    <a:srgbClr val="E6481D"/>
    <a:srgbClr val="FDF4F1"/>
    <a:srgbClr val="FBE0D9"/>
    <a:srgbClr val="F4F9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80" autoAdjust="0"/>
    <p:restoredTop sz="96165" autoAdjust="0"/>
  </p:normalViewPr>
  <p:slideViewPr>
    <p:cSldViewPr snapToGrid="0">
      <p:cViewPr>
        <p:scale>
          <a:sx n="100" d="100"/>
          <a:sy n="100" d="100"/>
        </p:scale>
        <p:origin x="654" y="342"/>
      </p:cViewPr>
      <p:guideLst>
        <p:guide orient="horz" pos="686"/>
        <p:guide orient="horz" pos="958"/>
        <p:guide pos="302"/>
        <p:guide pos="7378"/>
        <p:guide orient="horz" pos="1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4656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13.fntdata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3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7EFAB1-B1FE-44D6-B7E6-371DBE32B178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E2D1EB8-D7EF-4FCA-8323-AE61F8B2E960}">
      <dgm:prSet phldrT="[Текст]" custT="1"/>
      <dgm:spPr/>
      <dgm:t>
        <a:bodyPr/>
        <a:lstStyle/>
        <a:p>
          <a:r>
            <a:rPr lang="ru-RU" sz="1500" dirty="0" smtClean="0">
              <a:latin typeface="Montserrat" panose="020B0604020202020204" charset="-52"/>
            </a:rPr>
            <a:t>1. Проведение инвентаризации имущественного комплекса</a:t>
          </a:r>
          <a:endParaRPr lang="ru-RU" sz="1500" dirty="0">
            <a:latin typeface="Montserrat" panose="020B0604020202020204" charset="-52"/>
          </a:endParaRPr>
        </a:p>
      </dgm:t>
    </dgm:pt>
    <dgm:pt modelId="{1A2599A0-FA92-4E6D-85EC-78A57F33455A}" type="parTrans" cxnId="{F8185F8A-CED5-4C29-8A24-97AA8C9D750A}">
      <dgm:prSet/>
      <dgm:spPr/>
      <dgm:t>
        <a:bodyPr/>
        <a:lstStyle/>
        <a:p>
          <a:endParaRPr lang="ru-RU" sz="1500">
            <a:latin typeface="Montserrat" panose="020B0604020202020204" charset="-52"/>
          </a:endParaRPr>
        </a:p>
      </dgm:t>
    </dgm:pt>
    <dgm:pt modelId="{168B0E5C-AA25-42D1-9315-08C147C1A0B1}" type="sibTrans" cxnId="{F8185F8A-CED5-4C29-8A24-97AA8C9D750A}">
      <dgm:prSet/>
      <dgm:spPr/>
      <dgm:t>
        <a:bodyPr/>
        <a:lstStyle/>
        <a:p>
          <a:endParaRPr lang="ru-RU" sz="1500">
            <a:latin typeface="Montserrat" panose="020B0604020202020204" charset="-52"/>
          </a:endParaRPr>
        </a:p>
      </dgm:t>
    </dgm:pt>
    <dgm:pt modelId="{E0FE5F76-DC54-4D71-98D5-ADC1349BE307}">
      <dgm:prSet phldrT="[Текст]" custT="1"/>
      <dgm:spPr/>
      <dgm:t>
        <a:bodyPr/>
        <a:lstStyle/>
        <a:p>
          <a:r>
            <a:rPr lang="ru-RU" sz="1500" dirty="0" smtClean="0">
              <a:latin typeface="Montserrat" panose="020B0604020202020204" charset="-52"/>
            </a:rPr>
            <a:t>4. Формирование технического задания на приобретение мебели, </a:t>
          </a:r>
          <a:br>
            <a:rPr lang="ru-RU" sz="1500" dirty="0" smtClean="0">
              <a:latin typeface="Montserrat" panose="020B0604020202020204" charset="-52"/>
            </a:rPr>
          </a:br>
          <a:r>
            <a:rPr lang="ru-RU" sz="1500" dirty="0" smtClean="0">
              <a:latin typeface="Montserrat" panose="020B0604020202020204" charset="-52"/>
            </a:rPr>
            <a:t>оборудования</a:t>
          </a:r>
          <a:endParaRPr lang="ru-RU" sz="1500" dirty="0">
            <a:latin typeface="Montserrat" panose="020B0604020202020204" charset="-52"/>
          </a:endParaRPr>
        </a:p>
      </dgm:t>
    </dgm:pt>
    <dgm:pt modelId="{31A0BA6E-BE9D-4FC4-8648-EADB9B0F0660}" type="parTrans" cxnId="{353A864C-3D64-4C86-9CB9-163EF3C4FE6B}">
      <dgm:prSet/>
      <dgm:spPr/>
      <dgm:t>
        <a:bodyPr/>
        <a:lstStyle/>
        <a:p>
          <a:endParaRPr lang="ru-RU" sz="1500">
            <a:latin typeface="Montserrat" panose="020B0604020202020204" charset="-52"/>
          </a:endParaRPr>
        </a:p>
      </dgm:t>
    </dgm:pt>
    <dgm:pt modelId="{20A27307-5D8F-44A3-A3CA-5B114084CF45}" type="sibTrans" cxnId="{353A864C-3D64-4C86-9CB9-163EF3C4FE6B}">
      <dgm:prSet/>
      <dgm:spPr/>
      <dgm:t>
        <a:bodyPr/>
        <a:lstStyle/>
        <a:p>
          <a:endParaRPr lang="ru-RU" sz="1500">
            <a:latin typeface="Montserrat" panose="020B0604020202020204" charset="-52"/>
          </a:endParaRPr>
        </a:p>
      </dgm:t>
    </dgm:pt>
    <dgm:pt modelId="{A14C6E2D-3540-4A44-A72C-A8FE6CAC6EBD}">
      <dgm:prSet phldrT="[Текст]" custT="1"/>
      <dgm:spPr/>
      <dgm:t>
        <a:bodyPr/>
        <a:lstStyle/>
        <a:p>
          <a:r>
            <a:rPr lang="ru-RU" sz="1500" dirty="0" smtClean="0">
              <a:latin typeface="Montserrat" panose="020B0604020202020204" charset="-52"/>
            </a:rPr>
            <a:t>5. Мониторинг рынка подрядчиков</a:t>
          </a:r>
          <a:br>
            <a:rPr lang="ru-RU" sz="1500" dirty="0" smtClean="0">
              <a:latin typeface="Montserrat" panose="020B0604020202020204" charset="-52"/>
            </a:rPr>
          </a:br>
          <a:r>
            <a:rPr lang="ru-RU" sz="1500" dirty="0" smtClean="0">
              <a:latin typeface="Montserrat" panose="020B0604020202020204" charset="-52"/>
            </a:rPr>
            <a:t>и поставщиков</a:t>
          </a:r>
          <a:endParaRPr lang="ru-RU" sz="1500" dirty="0">
            <a:latin typeface="Montserrat" panose="020B0604020202020204" charset="-52"/>
          </a:endParaRPr>
        </a:p>
      </dgm:t>
    </dgm:pt>
    <dgm:pt modelId="{60CAA6F3-CC9A-411F-80A1-267D253AEC86}" type="parTrans" cxnId="{7F65F9D5-0B63-410C-A103-A24E5B1D13EB}">
      <dgm:prSet/>
      <dgm:spPr/>
      <dgm:t>
        <a:bodyPr/>
        <a:lstStyle/>
        <a:p>
          <a:endParaRPr lang="ru-RU" sz="1500">
            <a:latin typeface="Montserrat" panose="020B0604020202020204" charset="-52"/>
          </a:endParaRPr>
        </a:p>
      </dgm:t>
    </dgm:pt>
    <dgm:pt modelId="{BDB1B88A-8735-4D7A-9090-DE03EFE81A14}" type="sibTrans" cxnId="{7F65F9D5-0B63-410C-A103-A24E5B1D13EB}">
      <dgm:prSet/>
      <dgm:spPr/>
      <dgm:t>
        <a:bodyPr/>
        <a:lstStyle/>
        <a:p>
          <a:endParaRPr lang="ru-RU" sz="1500">
            <a:latin typeface="Montserrat" panose="020B0604020202020204" charset="-52"/>
          </a:endParaRPr>
        </a:p>
      </dgm:t>
    </dgm:pt>
    <dgm:pt modelId="{6273E2DF-A7F2-4A49-92E5-BBEE6D731CA2}">
      <dgm:prSet custT="1"/>
      <dgm:spPr/>
      <dgm:t>
        <a:bodyPr/>
        <a:lstStyle/>
        <a:p>
          <a:r>
            <a:rPr lang="ru-RU" sz="1500" dirty="0" smtClean="0">
              <a:latin typeface="Montserrat" panose="020B0604020202020204" charset="-52"/>
            </a:rPr>
            <a:t>2. Подготовка визуализации</a:t>
          </a:r>
          <a:endParaRPr lang="ru-RU" sz="1500" dirty="0">
            <a:latin typeface="Montserrat" panose="020B0604020202020204" charset="-52"/>
          </a:endParaRPr>
        </a:p>
      </dgm:t>
    </dgm:pt>
    <dgm:pt modelId="{39B52EC0-60E0-4AAB-9139-39911B3E4248}" type="parTrans" cxnId="{A463A3C7-B2D3-4241-854D-12AFAE8637C4}">
      <dgm:prSet/>
      <dgm:spPr/>
      <dgm:t>
        <a:bodyPr/>
        <a:lstStyle/>
        <a:p>
          <a:endParaRPr lang="ru-RU" sz="1500"/>
        </a:p>
      </dgm:t>
    </dgm:pt>
    <dgm:pt modelId="{120D6C75-688C-403C-B647-EF52B1382BBE}" type="sibTrans" cxnId="{A463A3C7-B2D3-4241-854D-12AFAE8637C4}">
      <dgm:prSet/>
      <dgm:spPr/>
      <dgm:t>
        <a:bodyPr/>
        <a:lstStyle/>
        <a:p>
          <a:endParaRPr lang="ru-RU" sz="1500"/>
        </a:p>
      </dgm:t>
    </dgm:pt>
    <dgm:pt modelId="{6C908391-AFC6-4356-9982-71BDCEE002C4}">
      <dgm:prSet custT="1"/>
      <dgm:spPr/>
      <dgm:t>
        <a:bodyPr/>
        <a:lstStyle/>
        <a:p>
          <a:r>
            <a:rPr lang="ru-RU" sz="1500" dirty="0" smtClean="0">
              <a:latin typeface="Montserrat" panose="020B0604020202020204" charset="-52"/>
            </a:rPr>
            <a:t>3. Разработка ПСД</a:t>
          </a:r>
          <a:endParaRPr lang="ru-RU" sz="1500" dirty="0">
            <a:latin typeface="Montserrat" panose="020B0604020202020204" charset="-52"/>
          </a:endParaRPr>
        </a:p>
      </dgm:t>
    </dgm:pt>
    <dgm:pt modelId="{4E29A684-490A-4358-945C-F541309E8C92}" type="parTrans" cxnId="{F4C0A8DF-6B6A-4A11-ACFD-A1CFEEDE7738}">
      <dgm:prSet/>
      <dgm:spPr/>
      <dgm:t>
        <a:bodyPr/>
        <a:lstStyle/>
        <a:p>
          <a:endParaRPr lang="ru-RU" sz="1500"/>
        </a:p>
      </dgm:t>
    </dgm:pt>
    <dgm:pt modelId="{78FE3A73-EDBA-4060-89D3-5691DB6528B7}" type="sibTrans" cxnId="{F4C0A8DF-6B6A-4A11-ACFD-A1CFEEDE7738}">
      <dgm:prSet/>
      <dgm:spPr/>
      <dgm:t>
        <a:bodyPr/>
        <a:lstStyle/>
        <a:p>
          <a:endParaRPr lang="ru-RU" sz="1500"/>
        </a:p>
      </dgm:t>
    </dgm:pt>
    <dgm:pt modelId="{2EAA28A8-984C-4602-839C-0F0C60A1F7DD}">
      <dgm:prSet phldrT="[Текст]" custT="1"/>
      <dgm:spPr/>
      <dgm:t>
        <a:bodyPr/>
        <a:lstStyle/>
        <a:p>
          <a:r>
            <a:rPr lang="ru-RU" sz="1500" dirty="0" smtClean="0">
              <a:latin typeface="Montserrat" panose="020B0604020202020204" charset="-52"/>
            </a:rPr>
            <a:t>6. Синхронизация потоков: ремонт; закупки и поставки; </a:t>
          </a:r>
          <a:r>
            <a:rPr lang="ru-RU" sz="1500" dirty="0" err="1" smtClean="0">
              <a:latin typeface="Montserrat" panose="020B0604020202020204" charset="-52"/>
            </a:rPr>
            <a:t>брендирование</a:t>
          </a:r>
          <a:r>
            <a:rPr lang="ru-RU" sz="1500" dirty="0" smtClean="0">
              <a:latin typeface="Montserrat" panose="020B0604020202020204" charset="-52"/>
            </a:rPr>
            <a:t>; контроль качества выполнения работ</a:t>
          </a:r>
        </a:p>
      </dgm:t>
    </dgm:pt>
    <dgm:pt modelId="{B787772A-2F6E-4AD2-A407-61E7FC4C1B60}" type="parTrans" cxnId="{A4060C9D-6D1A-4F3D-9457-223328535B9E}">
      <dgm:prSet/>
      <dgm:spPr/>
      <dgm:t>
        <a:bodyPr/>
        <a:lstStyle/>
        <a:p>
          <a:endParaRPr lang="ru-RU" sz="1500"/>
        </a:p>
      </dgm:t>
    </dgm:pt>
    <dgm:pt modelId="{5452D89E-3481-4315-BFE2-8A44B765BD33}" type="sibTrans" cxnId="{A4060C9D-6D1A-4F3D-9457-223328535B9E}">
      <dgm:prSet/>
      <dgm:spPr/>
      <dgm:t>
        <a:bodyPr/>
        <a:lstStyle/>
        <a:p>
          <a:endParaRPr lang="ru-RU" sz="1500"/>
        </a:p>
      </dgm:t>
    </dgm:pt>
    <dgm:pt modelId="{9525781F-97EB-4C12-8026-7945744F5E2C}" type="pres">
      <dgm:prSet presAssocID="{BE7EFAB1-B1FE-44D6-B7E6-371DBE32B17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3A4144-1846-438A-8A31-546607846C20}" type="pres">
      <dgm:prSet presAssocID="{8E2D1EB8-D7EF-4FCA-8323-AE61F8B2E96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6EC4C9-DFF1-484C-8FA2-A4644604E3E8}" type="pres">
      <dgm:prSet presAssocID="{168B0E5C-AA25-42D1-9315-08C147C1A0B1}" presName="sibTrans" presStyleCnt="0"/>
      <dgm:spPr/>
    </dgm:pt>
    <dgm:pt modelId="{006FFC24-C5E0-405E-B208-FCA2C0D8E950}" type="pres">
      <dgm:prSet presAssocID="{6273E2DF-A7F2-4A49-92E5-BBEE6D731CA2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F96C17-2DF0-4518-9D94-326C91D2A25E}" type="pres">
      <dgm:prSet presAssocID="{120D6C75-688C-403C-B647-EF52B1382BBE}" presName="sibTrans" presStyleCnt="0"/>
      <dgm:spPr/>
    </dgm:pt>
    <dgm:pt modelId="{57415336-094A-4C67-84D5-31632D860955}" type="pres">
      <dgm:prSet presAssocID="{6C908391-AFC6-4356-9982-71BDCEE002C4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0FBAB9-0522-46AB-99C6-BA4C1CD82332}" type="pres">
      <dgm:prSet presAssocID="{78FE3A73-EDBA-4060-89D3-5691DB6528B7}" presName="sibTrans" presStyleCnt="0"/>
      <dgm:spPr/>
    </dgm:pt>
    <dgm:pt modelId="{B18A3105-7A9A-48D5-8399-68DA75C5B07D}" type="pres">
      <dgm:prSet presAssocID="{E0FE5F76-DC54-4D71-98D5-ADC1349BE307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E00BB9-CBE5-4348-AC8A-5F579E0CDDFE}" type="pres">
      <dgm:prSet presAssocID="{20A27307-5D8F-44A3-A3CA-5B114084CF45}" presName="sibTrans" presStyleCnt="0"/>
      <dgm:spPr/>
    </dgm:pt>
    <dgm:pt modelId="{D9468CA2-CBB5-45AF-BCC9-51EAE87B4E09}" type="pres">
      <dgm:prSet presAssocID="{A14C6E2D-3540-4A44-A72C-A8FE6CAC6EB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760E0A-8D78-461F-8580-243EA9097ACE}" type="pres">
      <dgm:prSet presAssocID="{BDB1B88A-8735-4D7A-9090-DE03EFE81A14}" presName="sibTrans" presStyleCnt="0"/>
      <dgm:spPr/>
    </dgm:pt>
    <dgm:pt modelId="{117E2216-D482-48A7-81D0-C43383A3F93D}" type="pres">
      <dgm:prSet presAssocID="{2EAA28A8-984C-4602-839C-0F0C60A1F7D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3A864C-3D64-4C86-9CB9-163EF3C4FE6B}" srcId="{BE7EFAB1-B1FE-44D6-B7E6-371DBE32B178}" destId="{E0FE5F76-DC54-4D71-98D5-ADC1349BE307}" srcOrd="3" destOrd="0" parTransId="{31A0BA6E-BE9D-4FC4-8648-EADB9B0F0660}" sibTransId="{20A27307-5D8F-44A3-A3CA-5B114084CF45}"/>
    <dgm:cxn modelId="{52D2B763-D4E1-43A5-9F26-2BDFB83B0403}" type="presOf" srcId="{8E2D1EB8-D7EF-4FCA-8323-AE61F8B2E960}" destId="{EE3A4144-1846-438A-8A31-546607846C20}" srcOrd="0" destOrd="0" presId="urn:microsoft.com/office/officeart/2005/8/layout/default"/>
    <dgm:cxn modelId="{7F65F9D5-0B63-410C-A103-A24E5B1D13EB}" srcId="{BE7EFAB1-B1FE-44D6-B7E6-371DBE32B178}" destId="{A14C6E2D-3540-4A44-A72C-A8FE6CAC6EBD}" srcOrd="4" destOrd="0" parTransId="{60CAA6F3-CC9A-411F-80A1-267D253AEC86}" sibTransId="{BDB1B88A-8735-4D7A-9090-DE03EFE81A14}"/>
    <dgm:cxn modelId="{A4060C9D-6D1A-4F3D-9457-223328535B9E}" srcId="{BE7EFAB1-B1FE-44D6-B7E6-371DBE32B178}" destId="{2EAA28A8-984C-4602-839C-0F0C60A1F7DD}" srcOrd="5" destOrd="0" parTransId="{B787772A-2F6E-4AD2-A407-61E7FC4C1B60}" sibTransId="{5452D89E-3481-4315-BFE2-8A44B765BD33}"/>
    <dgm:cxn modelId="{450F375E-7CDB-47EA-BA63-9D69FF554E93}" type="presOf" srcId="{6C908391-AFC6-4356-9982-71BDCEE002C4}" destId="{57415336-094A-4C67-84D5-31632D860955}" srcOrd="0" destOrd="0" presId="urn:microsoft.com/office/officeart/2005/8/layout/default"/>
    <dgm:cxn modelId="{1CF2F793-9324-4450-9533-53F0DAD43898}" type="presOf" srcId="{E0FE5F76-DC54-4D71-98D5-ADC1349BE307}" destId="{B18A3105-7A9A-48D5-8399-68DA75C5B07D}" srcOrd="0" destOrd="0" presId="urn:microsoft.com/office/officeart/2005/8/layout/default"/>
    <dgm:cxn modelId="{0A91C3F7-78C7-4D59-B7A4-7A1E1D1D092D}" type="presOf" srcId="{BE7EFAB1-B1FE-44D6-B7E6-371DBE32B178}" destId="{9525781F-97EB-4C12-8026-7945744F5E2C}" srcOrd="0" destOrd="0" presId="urn:microsoft.com/office/officeart/2005/8/layout/default"/>
    <dgm:cxn modelId="{A7BAD329-2FA7-4004-8DE0-43F744900754}" type="presOf" srcId="{A14C6E2D-3540-4A44-A72C-A8FE6CAC6EBD}" destId="{D9468CA2-CBB5-45AF-BCC9-51EAE87B4E09}" srcOrd="0" destOrd="0" presId="urn:microsoft.com/office/officeart/2005/8/layout/default"/>
    <dgm:cxn modelId="{A463A3C7-B2D3-4241-854D-12AFAE8637C4}" srcId="{BE7EFAB1-B1FE-44D6-B7E6-371DBE32B178}" destId="{6273E2DF-A7F2-4A49-92E5-BBEE6D731CA2}" srcOrd="1" destOrd="0" parTransId="{39B52EC0-60E0-4AAB-9139-39911B3E4248}" sibTransId="{120D6C75-688C-403C-B647-EF52B1382BBE}"/>
    <dgm:cxn modelId="{F4C0A8DF-6B6A-4A11-ACFD-A1CFEEDE7738}" srcId="{BE7EFAB1-B1FE-44D6-B7E6-371DBE32B178}" destId="{6C908391-AFC6-4356-9982-71BDCEE002C4}" srcOrd="2" destOrd="0" parTransId="{4E29A684-490A-4358-945C-F541309E8C92}" sibTransId="{78FE3A73-EDBA-4060-89D3-5691DB6528B7}"/>
    <dgm:cxn modelId="{F8185F8A-CED5-4C29-8A24-97AA8C9D750A}" srcId="{BE7EFAB1-B1FE-44D6-B7E6-371DBE32B178}" destId="{8E2D1EB8-D7EF-4FCA-8323-AE61F8B2E960}" srcOrd="0" destOrd="0" parTransId="{1A2599A0-FA92-4E6D-85EC-78A57F33455A}" sibTransId="{168B0E5C-AA25-42D1-9315-08C147C1A0B1}"/>
    <dgm:cxn modelId="{DB420FB6-A644-471D-9C79-1BAE3FDE7EAC}" type="presOf" srcId="{2EAA28A8-984C-4602-839C-0F0C60A1F7DD}" destId="{117E2216-D482-48A7-81D0-C43383A3F93D}" srcOrd="0" destOrd="0" presId="urn:microsoft.com/office/officeart/2005/8/layout/default"/>
    <dgm:cxn modelId="{C16D37E4-3620-40F2-B49E-EBF801079E7F}" type="presOf" srcId="{6273E2DF-A7F2-4A49-92E5-BBEE6D731CA2}" destId="{006FFC24-C5E0-405E-B208-FCA2C0D8E950}" srcOrd="0" destOrd="0" presId="urn:microsoft.com/office/officeart/2005/8/layout/default"/>
    <dgm:cxn modelId="{35E4DC6E-75B3-4A36-83DA-9E7CCB548EB8}" type="presParOf" srcId="{9525781F-97EB-4C12-8026-7945744F5E2C}" destId="{EE3A4144-1846-438A-8A31-546607846C20}" srcOrd="0" destOrd="0" presId="urn:microsoft.com/office/officeart/2005/8/layout/default"/>
    <dgm:cxn modelId="{73F5866D-281C-4D7D-826F-37FB49F64137}" type="presParOf" srcId="{9525781F-97EB-4C12-8026-7945744F5E2C}" destId="{266EC4C9-DFF1-484C-8FA2-A4644604E3E8}" srcOrd="1" destOrd="0" presId="urn:microsoft.com/office/officeart/2005/8/layout/default"/>
    <dgm:cxn modelId="{60081AF4-64BC-4682-9489-65949E45B456}" type="presParOf" srcId="{9525781F-97EB-4C12-8026-7945744F5E2C}" destId="{006FFC24-C5E0-405E-B208-FCA2C0D8E950}" srcOrd="2" destOrd="0" presId="urn:microsoft.com/office/officeart/2005/8/layout/default"/>
    <dgm:cxn modelId="{94630E65-43F0-4F44-965A-FB22BAB59671}" type="presParOf" srcId="{9525781F-97EB-4C12-8026-7945744F5E2C}" destId="{EBF96C17-2DF0-4518-9D94-326C91D2A25E}" srcOrd="3" destOrd="0" presId="urn:microsoft.com/office/officeart/2005/8/layout/default"/>
    <dgm:cxn modelId="{10FB8EA8-A57B-4287-853E-98EFE0684FD1}" type="presParOf" srcId="{9525781F-97EB-4C12-8026-7945744F5E2C}" destId="{57415336-094A-4C67-84D5-31632D860955}" srcOrd="4" destOrd="0" presId="urn:microsoft.com/office/officeart/2005/8/layout/default"/>
    <dgm:cxn modelId="{FDE60040-74A7-4AE1-A921-0FA535F7B0DF}" type="presParOf" srcId="{9525781F-97EB-4C12-8026-7945744F5E2C}" destId="{3C0FBAB9-0522-46AB-99C6-BA4C1CD82332}" srcOrd="5" destOrd="0" presId="urn:microsoft.com/office/officeart/2005/8/layout/default"/>
    <dgm:cxn modelId="{5C7D52AC-D18D-4A5C-B7C9-F709B0FC6C69}" type="presParOf" srcId="{9525781F-97EB-4C12-8026-7945744F5E2C}" destId="{B18A3105-7A9A-48D5-8399-68DA75C5B07D}" srcOrd="6" destOrd="0" presId="urn:microsoft.com/office/officeart/2005/8/layout/default"/>
    <dgm:cxn modelId="{AC124A60-16F9-48D9-B4AE-AF4CA45A8324}" type="presParOf" srcId="{9525781F-97EB-4C12-8026-7945744F5E2C}" destId="{BBE00BB9-CBE5-4348-AC8A-5F579E0CDDFE}" srcOrd="7" destOrd="0" presId="urn:microsoft.com/office/officeart/2005/8/layout/default"/>
    <dgm:cxn modelId="{3BD6A622-19D5-46A9-A708-9B0D015D7623}" type="presParOf" srcId="{9525781F-97EB-4C12-8026-7945744F5E2C}" destId="{D9468CA2-CBB5-45AF-BCC9-51EAE87B4E09}" srcOrd="8" destOrd="0" presId="urn:microsoft.com/office/officeart/2005/8/layout/default"/>
    <dgm:cxn modelId="{2A465657-2FCA-44EA-8D11-F737FC4A6433}" type="presParOf" srcId="{9525781F-97EB-4C12-8026-7945744F5E2C}" destId="{40760E0A-8D78-461F-8580-243EA9097ACE}" srcOrd="9" destOrd="0" presId="urn:microsoft.com/office/officeart/2005/8/layout/default"/>
    <dgm:cxn modelId="{EDF3707F-7284-4D42-B339-37F561EE57E3}" type="presParOf" srcId="{9525781F-97EB-4C12-8026-7945744F5E2C}" destId="{117E2216-D482-48A7-81D0-C43383A3F93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A4144-1846-438A-8A31-546607846C20}">
      <dsp:nvSpPr>
        <dsp:cNvPr id="0" name=""/>
        <dsp:cNvSpPr/>
      </dsp:nvSpPr>
      <dsp:spPr>
        <a:xfrm>
          <a:off x="0" y="71041"/>
          <a:ext cx="2578129" cy="15468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Montserrat" panose="020B0604020202020204" charset="-52"/>
            </a:rPr>
            <a:t>1. Проведение инвентаризации имущественного комплекса</a:t>
          </a:r>
          <a:endParaRPr lang="ru-RU" sz="1500" kern="1200" dirty="0">
            <a:latin typeface="Montserrat" panose="020B0604020202020204" charset="-52"/>
          </a:endParaRPr>
        </a:p>
      </dsp:txBody>
      <dsp:txXfrm>
        <a:off x="0" y="71041"/>
        <a:ext cx="2578129" cy="1546877"/>
      </dsp:txXfrm>
    </dsp:sp>
    <dsp:sp modelId="{006FFC24-C5E0-405E-B208-FCA2C0D8E950}">
      <dsp:nvSpPr>
        <dsp:cNvPr id="0" name=""/>
        <dsp:cNvSpPr/>
      </dsp:nvSpPr>
      <dsp:spPr>
        <a:xfrm>
          <a:off x="2835942" y="71041"/>
          <a:ext cx="2578129" cy="15468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Montserrat" panose="020B0604020202020204" charset="-52"/>
            </a:rPr>
            <a:t>2. Подготовка визуализации</a:t>
          </a:r>
          <a:endParaRPr lang="ru-RU" sz="1500" kern="1200" dirty="0">
            <a:latin typeface="Montserrat" panose="020B0604020202020204" charset="-52"/>
          </a:endParaRPr>
        </a:p>
      </dsp:txBody>
      <dsp:txXfrm>
        <a:off x="2835942" y="71041"/>
        <a:ext cx="2578129" cy="1546877"/>
      </dsp:txXfrm>
    </dsp:sp>
    <dsp:sp modelId="{57415336-094A-4C67-84D5-31632D860955}">
      <dsp:nvSpPr>
        <dsp:cNvPr id="0" name=""/>
        <dsp:cNvSpPr/>
      </dsp:nvSpPr>
      <dsp:spPr>
        <a:xfrm>
          <a:off x="5671885" y="71041"/>
          <a:ext cx="2578129" cy="15468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Montserrat" panose="020B0604020202020204" charset="-52"/>
            </a:rPr>
            <a:t>3. Разработка ПСД</a:t>
          </a:r>
          <a:endParaRPr lang="ru-RU" sz="1500" kern="1200" dirty="0">
            <a:latin typeface="Montserrat" panose="020B0604020202020204" charset="-52"/>
          </a:endParaRPr>
        </a:p>
      </dsp:txBody>
      <dsp:txXfrm>
        <a:off x="5671885" y="71041"/>
        <a:ext cx="2578129" cy="1546877"/>
      </dsp:txXfrm>
    </dsp:sp>
    <dsp:sp modelId="{B18A3105-7A9A-48D5-8399-68DA75C5B07D}">
      <dsp:nvSpPr>
        <dsp:cNvPr id="0" name=""/>
        <dsp:cNvSpPr/>
      </dsp:nvSpPr>
      <dsp:spPr>
        <a:xfrm>
          <a:off x="0" y="1875731"/>
          <a:ext cx="2578129" cy="15468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Montserrat" panose="020B0604020202020204" charset="-52"/>
            </a:rPr>
            <a:t>4. Формирование технического задания на приобретение мебели, </a:t>
          </a:r>
          <a:br>
            <a:rPr lang="ru-RU" sz="1500" kern="1200" dirty="0" smtClean="0">
              <a:latin typeface="Montserrat" panose="020B0604020202020204" charset="-52"/>
            </a:rPr>
          </a:br>
          <a:r>
            <a:rPr lang="ru-RU" sz="1500" kern="1200" dirty="0" smtClean="0">
              <a:latin typeface="Montserrat" panose="020B0604020202020204" charset="-52"/>
            </a:rPr>
            <a:t>оборудования</a:t>
          </a:r>
          <a:endParaRPr lang="ru-RU" sz="1500" kern="1200" dirty="0">
            <a:latin typeface="Montserrat" panose="020B0604020202020204" charset="-52"/>
          </a:endParaRPr>
        </a:p>
      </dsp:txBody>
      <dsp:txXfrm>
        <a:off x="0" y="1875731"/>
        <a:ext cx="2578129" cy="1546877"/>
      </dsp:txXfrm>
    </dsp:sp>
    <dsp:sp modelId="{D9468CA2-CBB5-45AF-BCC9-51EAE87B4E09}">
      <dsp:nvSpPr>
        <dsp:cNvPr id="0" name=""/>
        <dsp:cNvSpPr/>
      </dsp:nvSpPr>
      <dsp:spPr>
        <a:xfrm>
          <a:off x="2835942" y="1875731"/>
          <a:ext cx="2578129" cy="15468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Montserrat" panose="020B0604020202020204" charset="-52"/>
            </a:rPr>
            <a:t>5. Мониторинг рынка подрядчиков</a:t>
          </a:r>
          <a:br>
            <a:rPr lang="ru-RU" sz="1500" kern="1200" dirty="0" smtClean="0">
              <a:latin typeface="Montserrat" panose="020B0604020202020204" charset="-52"/>
            </a:rPr>
          </a:br>
          <a:r>
            <a:rPr lang="ru-RU" sz="1500" kern="1200" dirty="0" smtClean="0">
              <a:latin typeface="Montserrat" panose="020B0604020202020204" charset="-52"/>
            </a:rPr>
            <a:t>и поставщиков</a:t>
          </a:r>
          <a:endParaRPr lang="ru-RU" sz="1500" kern="1200" dirty="0">
            <a:latin typeface="Montserrat" panose="020B0604020202020204" charset="-52"/>
          </a:endParaRPr>
        </a:p>
      </dsp:txBody>
      <dsp:txXfrm>
        <a:off x="2835942" y="1875731"/>
        <a:ext cx="2578129" cy="1546877"/>
      </dsp:txXfrm>
    </dsp:sp>
    <dsp:sp modelId="{117E2216-D482-48A7-81D0-C43383A3F93D}">
      <dsp:nvSpPr>
        <dsp:cNvPr id="0" name=""/>
        <dsp:cNvSpPr/>
      </dsp:nvSpPr>
      <dsp:spPr>
        <a:xfrm>
          <a:off x="5671885" y="1875731"/>
          <a:ext cx="2578129" cy="15468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Montserrat" panose="020B0604020202020204" charset="-52"/>
            </a:rPr>
            <a:t>6. Синхронизация потоков: ремонт; закупки и поставки; </a:t>
          </a:r>
          <a:r>
            <a:rPr lang="ru-RU" sz="1500" kern="1200" dirty="0" err="1" smtClean="0">
              <a:latin typeface="Montserrat" panose="020B0604020202020204" charset="-52"/>
            </a:rPr>
            <a:t>брендирование</a:t>
          </a:r>
          <a:r>
            <a:rPr lang="ru-RU" sz="1500" kern="1200" dirty="0" smtClean="0">
              <a:latin typeface="Montserrat" panose="020B0604020202020204" charset="-52"/>
            </a:rPr>
            <a:t>; контроль качества выполнения работ</a:t>
          </a:r>
        </a:p>
      </dsp:txBody>
      <dsp:txXfrm>
        <a:off x="5671885" y="1875731"/>
        <a:ext cx="2578129" cy="15468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4A5EF3CA-8FAC-4FAE-896A-B24A77C1E6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2D22577-0B0B-4E22-8727-802D399045F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A9A20-1371-454F-AC46-3A0B240139E8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B37EEF98-7227-46C6-BBBC-C8ED60DCBE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CF42F756-E6C6-4E75-A429-0077F965DE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6FB996-031D-4C28-9567-5177F737FC7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931F15-33AB-466B-A147-9D11A3062C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ACA78-443A-4A3A-8DEA-FA015FD6C23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3AB17-5945-0B20-8C01-AF37DD415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5F90312-2A52-1F2D-FD3C-C17098BFAF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5AEBFC3-7AF4-371B-886E-F3D1F83741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BF0B8B-97AA-2F54-4749-E1F57A0201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ACA78-443A-4A3A-8DEA-FA015FD6C23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5284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ACA78-443A-4A3A-8DEA-FA015FD6C23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432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ACA78-443A-4A3A-8DEA-FA015FD6C23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013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ACA78-443A-4A3A-8DEA-FA015FD6C23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865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4B9FFF27-172F-4A07-C2CB-CBBC8CA47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9fda7c7e9_0_6:notes">
            <a:extLst>
              <a:ext uri="{FF2B5EF4-FFF2-40B4-BE49-F238E27FC236}">
                <a16:creationId xmlns:a16="http://schemas.microsoft.com/office/drawing/2014/main" id="{5429066D-1D2B-25AB-AAE7-6C6F6B12D8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9fda7c7e9_0_6:notes">
            <a:extLst>
              <a:ext uri="{FF2B5EF4-FFF2-40B4-BE49-F238E27FC236}">
                <a16:creationId xmlns:a16="http://schemas.microsoft.com/office/drawing/2014/main" id="{7F574DBF-F6EC-EA8A-8D6D-DA27CCBCA4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2928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D029918-C7F2-4D1B-B4EC-EBAACF7998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C1A9ED4-4156-4A73-903E-7A5C347D50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07846" y="367451"/>
            <a:ext cx="1098690" cy="432000"/>
          </a:xfrm>
          <a:prstGeom prst="rect">
            <a:avLst/>
          </a:prstGeom>
          <a:ln w="0">
            <a:noFill/>
          </a:ln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B93BB34-7E86-46F2-B7BC-E08E9CE58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83192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C1A9ED4-4156-4A73-903E-7A5C347D5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10607846" y="367451"/>
            <a:ext cx="1098690" cy="432000"/>
          </a:xfrm>
          <a:prstGeom prst="rect">
            <a:avLst/>
          </a:prstGeom>
          <a:ln w="0">
            <a:noFill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5EB2C56-E919-4F50-A673-7D1D370DB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13294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1492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33245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48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6E4538-F88B-C3CF-92DC-6D277ACF22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5B9B2B1-0686-42F5-3641-AD383C382538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"/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95863" y="692149"/>
            <a:ext cx="8716712" cy="780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378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48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BBE713-137F-4897-83C3-F3BF477722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t="1562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82794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48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A44660-A689-C965-8E7B-FA4CF7CE66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1000"/>
          </a:blip>
          <a:srcRect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61DC2D9-7975-7684-18DB-BB0C1C649DC8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2000"/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425" y="692149"/>
            <a:ext cx="8716712" cy="780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52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92145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80C798-15CD-40A9-BD19-14621473B3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314" r="1690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9F010BE-781B-4EBC-8096-EC254B0ECEC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89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16325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AEE7DB1-4147-461A-B7FC-07A3828F09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3E45AD9-AF41-4B0F-9EA0-575B941A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72899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Титульный слайд 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 title="шабл преза 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1"/>
            <a:ext cx="1219201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415611" y="1500767"/>
            <a:ext cx="11360800" cy="27368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6134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415600" y="4286833"/>
            <a:ext cx="11360800" cy="1056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3734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>
                <a:solidFill>
                  <a:schemeClr val="dk2"/>
                </a:solidFill>
              </a:defRPr>
            </a:lvl1pPr>
            <a:lvl2pPr lvl="1">
              <a:buNone/>
              <a:defRPr sz="1333">
                <a:solidFill>
                  <a:schemeClr val="dk2"/>
                </a:solidFill>
              </a:defRPr>
            </a:lvl2pPr>
            <a:lvl3pPr lvl="2">
              <a:buNone/>
              <a:defRPr sz="1333">
                <a:solidFill>
                  <a:schemeClr val="dk2"/>
                </a:solidFill>
              </a:defRPr>
            </a:lvl3pPr>
            <a:lvl4pPr lvl="3">
              <a:buNone/>
              <a:defRPr sz="1333">
                <a:solidFill>
                  <a:schemeClr val="dk2"/>
                </a:solidFill>
              </a:defRPr>
            </a:lvl4pPr>
            <a:lvl5pPr lvl="4">
              <a:buNone/>
              <a:defRPr sz="1333">
                <a:solidFill>
                  <a:schemeClr val="dk2"/>
                </a:solidFill>
              </a:defRPr>
            </a:lvl5pPr>
            <a:lvl6pPr lvl="5">
              <a:buNone/>
              <a:defRPr sz="1333">
                <a:solidFill>
                  <a:schemeClr val="dk2"/>
                </a:solidFill>
              </a:defRPr>
            </a:lvl6pPr>
            <a:lvl7pPr lvl="6">
              <a:buNone/>
              <a:defRPr sz="1333">
                <a:solidFill>
                  <a:schemeClr val="dk2"/>
                </a:solidFill>
              </a:defRPr>
            </a:lvl7pPr>
            <a:lvl8pPr lvl="7">
              <a:buNone/>
              <a:defRPr sz="1333">
                <a:solidFill>
                  <a:schemeClr val="dk2"/>
                </a:solidFill>
              </a:defRPr>
            </a:lvl8pPr>
            <a:lvl9pPr lvl="8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grpSp>
        <p:nvGrpSpPr>
          <p:cNvPr id="23" name="Google Shape;23;p3"/>
          <p:cNvGrpSpPr/>
          <p:nvPr/>
        </p:nvGrpSpPr>
        <p:grpSpPr>
          <a:xfrm>
            <a:off x="347533" y="254000"/>
            <a:ext cx="11496935" cy="1851867"/>
            <a:chOff x="381000" y="381000"/>
            <a:chExt cx="17245402" cy="2777800"/>
          </a:xfrm>
        </p:grpSpPr>
        <p:pic>
          <p:nvPicPr>
            <p:cNvPr id="24" name="Google Shape;24;p3" title="Ресурс 4.png"/>
            <p:cNvPicPr preferRelativeResize="0"/>
            <p:nvPr/>
          </p:nvPicPr>
          <p:blipFill rotWithShape="1">
            <a:blip r:embed="rId3">
              <a:alphaModFix/>
            </a:blip>
            <a:srcRect r="61995"/>
            <a:stretch/>
          </p:blipFill>
          <p:spPr>
            <a:xfrm>
              <a:off x="381000" y="381000"/>
              <a:ext cx="4679823" cy="2777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 title="Ресурс 4.png"/>
            <p:cNvPicPr preferRelativeResize="0"/>
            <p:nvPr/>
          </p:nvPicPr>
          <p:blipFill rotWithShape="1">
            <a:blip r:embed="rId3">
              <a:alphaModFix/>
            </a:blip>
            <a:srcRect l="46430"/>
            <a:stretch/>
          </p:blipFill>
          <p:spPr>
            <a:xfrm>
              <a:off x="11029824" y="381000"/>
              <a:ext cx="6596577" cy="27778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66113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4" title="2-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30" name="Google Shape;30;p4" title="белые лого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00" y="254000"/>
            <a:ext cx="4311139" cy="968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3395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415600" y="1351190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3334"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415600" y="2294457"/>
            <a:ext cx="11360800" cy="455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304815" lvl="0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1pPr>
            <a:lvl2pPr marL="609630" lvl="1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2pPr>
            <a:lvl3pPr marL="914446" lvl="2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3pPr>
            <a:lvl4pPr marL="1219261" lvl="3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4pPr>
            <a:lvl5pPr marL="1524076" lvl="4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5pPr>
            <a:lvl6pPr marL="1828891" lvl="5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6pPr>
            <a:lvl7pPr marL="2133707" lvl="6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7pPr>
            <a:lvl8pPr marL="2438522" lvl="7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8pPr>
            <a:lvl9pPr marL="2743337" lvl="8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9815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3">
  <p:cSld name="Заголовок и текст 1 3">
    <p:bg>
      <p:bgPr>
        <a:solidFill>
          <a:schemeClr val="lt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415600" y="1605190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333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415600" y="2548457"/>
            <a:ext cx="11360800" cy="455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304815" lvl="0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1pPr>
            <a:lvl2pPr marL="609630" lvl="1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2pPr>
            <a:lvl3pPr marL="914446" lvl="2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3pPr>
            <a:lvl4pPr marL="1219261" lvl="3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4pPr>
            <a:lvl5pPr marL="1524076" lvl="4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5pPr>
            <a:lvl6pPr marL="1828891" lvl="5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6pPr>
            <a:lvl7pPr marL="2133707" lvl="6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7pPr>
            <a:lvl8pPr marL="2438522" lvl="7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8pPr>
            <a:lvl9pPr marL="2743337" lvl="8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44" name="Google Shape;44;p7" title="шабл преза 2.png"/>
          <p:cNvPicPr preferRelativeResize="0"/>
          <p:nvPr/>
        </p:nvPicPr>
        <p:blipFill rotWithShape="1">
          <a:blip r:embed="rId2">
            <a:alphaModFix/>
          </a:blip>
          <a:srcRect t="39579" b="39582"/>
          <a:stretch/>
        </p:blipFill>
        <p:spPr>
          <a:xfrm>
            <a:off x="-33" y="0"/>
            <a:ext cx="12192067" cy="14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46" name="Google Shape;46;p7" title="Ресурс 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290" y="243594"/>
            <a:ext cx="4292478" cy="968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6054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3 1">
  <p:cSld name="Заголовок и текст 1 3 1"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/>
          <p:nvPr/>
        </p:nvSpPr>
        <p:spPr>
          <a:xfrm>
            <a:off x="117" y="1419650"/>
            <a:ext cx="12192000" cy="5438400"/>
          </a:xfrm>
          <a:prstGeom prst="rect">
            <a:avLst/>
          </a:prstGeom>
          <a:gradFill>
            <a:gsLst>
              <a:gs pos="0">
                <a:srgbClr val="E9EFFD"/>
              </a:gs>
              <a:gs pos="50000">
                <a:srgbClr val="D4E0FD"/>
              </a:gs>
              <a:gs pos="100000">
                <a:srgbClr val="B9CDFE"/>
              </a:gs>
            </a:gsLst>
            <a:lin ang="5400012" scaled="0"/>
          </a:gra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415600" y="1605190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333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1"/>
          </p:nvPr>
        </p:nvSpPr>
        <p:spPr>
          <a:xfrm>
            <a:off x="415600" y="2548457"/>
            <a:ext cx="11360800" cy="455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304815" lvl="0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1pPr>
            <a:lvl2pPr marL="609630" lvl="1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2pPr>
            <a:lvl3pPr marL="914446" lvl="2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3pPr>
            <a:lvl4pPr marL="1219261" lvl="3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4pPr>
            <a:lvl5pPr marL="1524076" lvl="4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5pPr>
            <a:lvl6pPr marL="1828891" lvl="5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6pPr>
            <a:lvl7pPr marL="2133707" lvl="6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7pPr>
            <a:lvl8pPr marL="2438522" lvl="7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8pPr>
            <a:lvl9pPr marL="2743337" lvl="8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51" name="Google Shape;51;p8" title="шабл преза 2.png"/>
          <p:cNvPicPr preferRelativeResize="0"/>
          <p:nvPr/>
        </p:nvPicPr>
        <p:blipFill rotWithShape="1">
          <a:blip r:embed="rId2">
            <a:alphaModFix/>
          </a:blip>
          <a:srcRect t="39579" b="39582"/>
          <a:stretch/>
        </p:blipFill>
        <p:spPr>
          <a:xfrm>
            <a:off x="-33" y="0"/>
            <a:ext cx="12192067" cy="14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>
                <a:solidFill>
                  <a:schemeClr val="dk2"/>
                </a:solidFill>
              </a:defRPr>
            </a:lvl1pPr>
            <a:lvl2pPr lvl="1">
              <a:buNone/>
              <a:defRPr sz="1333">
                <a:solidFill>
                  <a:schemeClr val="dk2"/>
                </a:solidFill>
              </a:defRPr>
            </a:lvl2pPr>
            <a:lvl3pPr lvl="2">
              <a:buNone/>
              <a:defRPr sz="1333">
                <a:solidFill>
                  <a:schemeClr val="dk2"/>
                </a:solidFill>
              </a:defRPr>
            </a:lvl3pPr>
            <a:lvl4pPr lvl="3">
              <a:buNone/>
              <a:defRPr sz="1333">
                <a:solidFill>
                  <a:schemeClr val="dk2"/>
                </a:solidFill>
              </a:defRPr>
            </a:lvl4pPr>
            <a:lvl5pPr lvl="4">
              <a:buNone/>
              <a:defRPr sz="1333">
                <a:solidFill>
                  <a:schemeClr val="dk2"/>
                </a:solidFill>
              </a:defRPr>
            </a:lvl5pPr>
            <a:lvl6pPr lvl="5">
              <a:buNone/>
              <a:defRPr sz="1333">
                <a:solidFill>
                  <a:schemeClr val="dk2"/>
                </a:solidFill>
              </a:defRPr>
            </a:lvl6pPr>
            <a:lvl7pPr lvl="6">
              <a:buNone/>
              <a:defRPr sz="1333">
                <a:solidFill>
                  <a:schemeClr val="dk2"/>
                </a:solidFill>
              </a:defRPr>
            </a:lvl7pPr>
            <a:lvl8pPr lvl="7">
              <a:buNone/>
              <a:defRPr sz="1333">
                <a:solidFill>
                  <a:schemeClr val="dk2"/>
                </a:solidFill>
              </a:defRPr>
            </a:lvl8pPr>
            <a:lvl9pPr lvl="8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53" name="Google Shape;53;p8" title="Ресурс 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290" y="243594"/>
            <a:ext cx="4292478" cy="968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152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3 1 1">
  <p:cSld name="Заголовок и текст 1 3 1 1"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/>
          <p:nvPr/>
        </p:nvSpPr>
        <p:spPr>
          <a:xfrm>
            <a:off x="117" y="1419650"/>
            <a:ext cx="12192000" cy="5438400"/>
          </a:xfrm>
          <a:prstGeom prst="rect">
            <a:avLst/>
          </a:prstGeom>
          <a:gradFill>
            <a:gsLst>
              <a:gs pos="0">
                <a:srgbClr val="E9EFFD"/>
              </a:gs>
              <a:gs pos="50000">
                <a:srgbClr val="D4E0FD"/>
              </a:gs>
              <a:gs pos="100000">
                <a:srgbClr val="B9CDFE"/>
              </a:gs>
            </a:gsLst>
            <a:lin ang="5400012" scaled="0"/>
          </a:gra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9" title="шабл преза 2.png"/>
          <p:cNvPicPr preferRelativeResize="0"/>
          <p:nvPr/>
        </p:nvPicPr>
        <p:blipFill rotWithShape="1">
          <a:blip r:embed="rId2">
            <a:alphaModFix/>
          </a:blip>
          <a:srcRect t="39579" b="39582"/>
          <a:stretch/>
        </p:blipFill>
        <p:spPr>
          <a:xfrm>
            <a:off x="-33" y="0"/>
            <a:ext cx="12192067" cy="14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>
                <a:solidFill>
                  <a:schemeClr val="dk2"/>
                </a:solidFill>
              </a:defRPr>
            </a:lvl1pPr>
            <a:lvl2pPr lvl="1">
              <a:buNone/>
              <a:defRPr sz="1333">
                <a:solidFill>
                  <a:schemeClr val="dk2"/>
                </a:solidFill>
              </a:defRPr>
            </a:lvl2pPr>
            <a:lvl3pPr lvl="2">
              <a:buNone/>
              <a:defRPr sz="1333">
                <a:solidFill>
                  <a:schemeClr val="dk2"/>
                </a:solidFill>
              </a:defRPr>
            </a:lvl3pPr>
            <a:lvl4pPr lvl="3">
              <a:buNone/>
              <a:defRPr sz="1333">
                <a:solidFill>
                  <a:schemeClr val="dk2"/>
                </a:solidFill>
              </a:defRPr>
            </a:lvl4pPr>
            <a:lvl5pPr lvl="4">
              <a:buNone/>
              <a:defRPr sz="1333">
                <a:solidFill>
                  <a:schemeClr val="dk2"/>
                </a:solidFill>
              </a:defRPr>
            </a:lvl5pPr>
            <a:lvl6pPr lvl="5">
              <a:buNone/>
              <a:defRPr sz="1333">
                <a:solidFill>
                  <a:schemeClr val="dk2"/>
                </a:solidFill>
              </a:defRPr>
            </a:lvl6pPr>
            <a:lvl7pPr lvl="6">
              <a:buNone/>
              <a:defRPr sz="1333">
                <a:solidFill>
                  <a:schemeClr val="dk2"/>
                </a:solidFill>
              </a:defRPr>
            </a:lvl7pPr>
            <a:lvl8pPr lvl="7">
              <a:buNone/>
              <a:defRPr sz="1333">
                <a:solidFill>
                  <a:schemeClr val="dk2"/>
                </a:solidFill>
              </a:defRPr>
            </a:lvl8pPr>
            <a:lvl9pPr lvl="8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58" name="Google Shape;58;p9" title="Ресурс 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290" y="243594"/>
            <a:ext cx="4292478" cy="96831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354000" y="1999833"/>
            <a:ext cx="5393600" cy="1976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4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ubTitle" idx="1"/>
          </p:nvPr>
        </p:nvSpPr>
        <p:spPr>
          <a:xfrm>
            <a:off x="354000" y="4093033"/>
            <a:ext cx="5393600" cy="1646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9"/>
          <p:cNvSpPr>
            <a:spLocks noGrp="1"/>
          </p:cNvSpPr>
          <p:nvPr>
            <p:ph type="pic" idx="2"/>
          </p:nvPr>
        </p:nvSpPr>
        <p:spPr>
          <a:xfrm>
            <a:off x="6834050" y="1823733"/>
            <a:ext cx="4653800" cy="45472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48908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2">
  <p:cSld name="Заголовок и текст 1 2"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/>
          <p:nvPr/>
        </p:nvSpPr>
        <p:spPr>
          <a:xfrm>
            <a:off x="1250" y="1415033"/>
            <a:ext cx="12192000" cy="5443000"/>
          </a:xfrm>
          <a:prstGeom prst="rect">
            <a:avLst/>
          </a:prstGeom>
          <a:gradFill>
            <a:gsLst>
              <a:gs pos="0">
                <a:srgbClr val="0D9ADD"/>
              </a:gs>
              <a:gs pos="50000">
                <a:srgbClr val="0F8DD3"/>
              </a:gs>
              <a:gs pos="100000">
                <a:srgbClr val="1D4CB9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4" name="Google Shape;64;p10" title="2-1.png"/>
          <p:cNvPicPr preferRelativeResize="0"/>
          <p:nvPr/>
        </p:nvPicPr>
        <p:blipFill rotWithShape="1">
          <a:blip r:embed="rId2">
            <a:alphaModFix/>
          </a:blip>
          <a:srcRect t="39579" b="39582"/>
          <a:stretch/>
        </p:blipFill>
        <p:spPr>
          <a:xfrm>
            <a:off x="-33" y="0"/>
            <a:ext cx="12192067" cy="14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415600" y="1605190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3334"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415600" y="2548457"/>
            <a:ext cx="11360800" cy="455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304815" lvl="0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1pPr>
            <a:lvl2pPr marL="609630" lvl="1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2pPr>
            <a:lvl3pPr marL="914446" lvl="2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3pPr>
            <a:lvl4pPr marL="1219261" lvl="3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4pPr>
            <a:lvl5pPr marL="1524076" lvl="4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5pPr>
            <a:lvl6pPr marL="1828891" lvl="5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6pPr>
            <a:lvl7pPr marL="2133707" lvl="6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7pPr>
            <a:lvl8pPr marL="2438522" lvl="7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8pPr>
            <a:lvl9pPr marL="2743337" lvl="8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68" name="Google Shape;68;p10" title="белые лого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00" y="254000"/>
            <a:ext cx="4311139" cy="968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935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1">
  <p:cSld name="Заголовок и текст 1 1"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/>
          <p:nvPr/>
        </p:nvSpPr>
        <p:spPr>
          <a:xfrm>
            <a:off x="1250" y="1415033"/>
            <a:ext cx="12192000" cy="5443000"/>
          </a:xfrm>
          <a:prstGeom prst="rect">
            <a:avLst/>
          </a:prstGeom>
          <a:gradFill>
            <a:gsLst>
              <a:gs pos="0">
                <a:srgbClr val="0D9ADD"/>
              </a:gs>
              <a:gs pos="50000">
                <a:srgbClr val="0F8DD3"/>
              </a:gs>
              <a:gs pos="100000">
                <a:srgbClr val="1D4CB9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" name="Google Shape;71;p11" title="2-1.png"/>
          <p:cNvPicPr preferRelativeResize="0"/>
          <p:nvPr/>
        </p:nvPicPr>
        <p:blipFill rotWithShape="1">
          <a:blip r:embed="rId2">
            <a:alphaModFix/>
          </a:blip>
          <a:srcRect t="39579" b="39582"/>
          <a:stretch/>
        </p:blipFill>
        <p:spPr>
          <a:xfrm>
            <a:off x="-33" y="0"/>
            <a:ext cx="12192067" cy="14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73" name="Google Shape;73;p11" title="белые лого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00" y="254000"/>
            <a:ext cx="4311139" cy="96831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354000" y="1999833"/>
            <a:ext cx="5393600" cy="1976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ubTitle" idx="1"/>
          </p:nvPr>
        </p:nvSpPr>
        <p:spPr>
          <a:xfrm>
            <a:off x="354000" y="4093033"/>
            <a:ext cx="5393600" cy="1646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>
            <a:spLocks noGrp="1"/>
          </p:cNvSpPr>
          <p:nvPr>
            <p:ph type="pic" idx="2"/>
          </p:nvPr>
        </p:nvSpPr>
        <p:spPr>
          <a:xfrm>
            <a:off x="6834050" y="1823733"/>
            <a:ext cx="4653800" cy="45472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32015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sp>
        <p:nvSpPr>
          <p:cNvPr id="87" name="Google Shape;87;p13"/>
          <p:cNvSpPr>
            <a:spLocks noGrp="1"/>
          </p:cNvSpPr>
          <p:nvPr>
            <p:ph type="pic" idx="2"/>
          </p:nvPr>
        </p:nvSpPr>
        <p:spPr>
          <a:xfrm>
            <a:off x="6280767" y="511933"/>
            <a:ext cx="5461000" cy="55174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1659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808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4" r:id="rId2"/>
    <p:sldLayoutId id="2147483652" r:id="rId3"/>
    <p:sldLayoutId id="2147483659" r:id="rId4"/>
    <p:sldLayoutId id="2147483655" r:id="rId5"/>
    <p:sldLayoutId id="2147483678" r:id="rId6"/>
    <p:sldLayoutId id="2147483679" r:id="rId7"/>
    <p:sldLayoutId id="2147483664" r:id="rId8"/>
    <p:sldLayoutId id="2147483662" r:id="rId9"/>
    <p:sldLayoutId id="2147483656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1351190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Montserrat SemiBold"/>
              <a:buNone/>
              <a:defRPr sz="5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2294457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●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○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■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●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○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■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●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○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■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r">
              <a:buNone/>
              <a:defRPr sz="1333">
                <a:solidFill>
                  <a:srgbClr val="00D4FE"/>
                </a:solidFill>
              </a:defRPr>
            </a:lvl1pPr>
            <a:lvl2pPr lvl="1" algn="r">
              <a:buNone/>
              <a:defRPr sz="1333">
                <a:solidFill>
                  <a:srgbClr val="00D4FE"/>
                </a:solidFill>
              </a:defRPr>
            </a:lvl2pPr>
            <a:lvl3pPr lvl="2" algn="r">
              <a:buNone/>
              <a:defRPr sz="1333">
                <a:solidFill>
                  <a:srgbClr val="00D4FE"/>
                </a:solidFill>
              </a:defRPr>
            </a:lvl3pPr>
            <a:lvl4pPr lvl="3" algn="r">
              <a:buNone/>
              <a:defRPr sz="1333">
                <a:solidFill>
                  <a:srgbClr val="00D4FE"/>
                </a:solidFill>
              </a:defRPr>
            </a:lvl4pPr>
            <a:lvl5pPr lvl="4" algn="r">
              <a:buNone/>
              <a:defRPr sz="1333">
                <a:solidFill>
                  <a:srgbClr val="00D4FE"/>
                </a:solidFill>
              </a:defRPr>
            </a:lvl5pPr>
            <a:lvl6pPr lvl="5" algn="r">
              <a:buNone/>
              <a:defRPr sz="1333">
                <a:solidFill>
                  <a:srgbClr val="00D4FE"/>
                </a:solidFill>
              </a:defRPr>
            </a:lvl6pPr>
            <a:lvl7pPr lvl="6" algn="r">
              <a:buNone/>
              <a:defRPr sz="1333">
                <a:solidFill>
                  <a:srgbClr val="00D4FE"/>
                </a:solidFill>
              </a:defRPr>
            </a:lvl7pPr>
            <a:lvl8pPr lvl="7" algn="r">
              <a:buNone/>
              <a:defRPr sz="1333">
                <a:solidFill>
                  <a:srgbClr val="00D4FE"/>
                </a:solidFill>
              </a:defRPr>
            </a:lvl8pPr>
            <a:lvl9pPr lvl="8" algn="r">
              <a:buNone/>
              <a:defRPr sz="1333">
                <a:solidFill>
                  <a:srgbClr val="00D4FE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" name="Google Shape;9;p1" title="белые лого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08000" y="254000"/>
            <a:ext cx="4311139" cy="968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16154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4.png"/><Relationship Id="rId18" Type="http://schemas.microsoft.com/office/2007/relationships/hdphoto" Target="../media/hdphoto9.wdp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microsoft.com/office/2007/relationships/hdphoto" Target="../media/hdphoto6.wdp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6" Type="http://schemas.microsoft.com/office/2007/relationships/hdphoto" Target="../media/hdphoto8.wdp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5" Type="http://schemas.openxmlformats.org/officeDocument/2006/relationships/image" Target="../media/image2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22.png"/><Relationship Id="rId1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057E0-E1D9-3507-68DE-E0EC49E99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sun9-78.vkuserphoto.ru/s/v1/ig2/T6g3pf_amvNZUei-OHUwOlhpHAMtvxFM-2-Zgx4a6VPu5Ce1ESz6ICBBtBAKbBRVGeS0PaN3t8kid_dFShNkx4fG.jpg?quality=96&amp;as=32x18,48x27,72x40,108x61,160x90,240x135,360x202,480x270,540x304,640x360,720x405,1080x607,1280x720,1440x810,2000x1125&amp;from=bu&amp;u=u1PNyWlMKPRdiOLnPbe-jXk3ynhE5BPQKQ6EzNMv0JM&amp;cs=2000x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3" r="15857"/>
          <a:stretch/>
        </p:blipFill>
        <p:spPr bwMode="auto">
          <a:xfrm>
            <a:off x="-34925" y="-1"/>
            <a:ext cx="6721475" cy="686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A74559-A4ED-7633-C76C-C860E36877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47"/>
          <a:stretch/>
        </p:blipFill>
        <p:spPr>
          <a:xfrm>
            <a:off x="1504950" y="0"/>
            <a:ext cx="10687050" cy="6865938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F6E28A07-467C-F3C9-F431-03FBF0F4FD5F}"/>
              </a:ext>
            </a:extLst>
          </p:cNvPr>
          <p:cNvSpPr/>
          <p:nvPr/>
        </p:nvSpPr>
        <p:spPr>
          <a:xfrm>
            <a:off x="6095750" y="1966173"/>
            <a:ext cx="5616575" cy="230832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r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ru-RU" sz="3600" spc="-1" dirty="0">
                <a:solidFill>
                  <a:prstClr val="white"/>
                </a:solidFill>
                <a:latin typeface="Montserrat SemiBold" panose="00000700000000000000" pitchFamily="2" charset="-52"/>
              </a:rPr>
              <a:t>Централизация службы занятости населения Республики Коми:</a:t>
            </a:r>
            <a:br>
              <a:rPr lang="ru-RU" sz="3600" spc="-1" dirty="0">
                <a:solidFill>
                  <a:prstClr val="white"/>
                </a:solidFill>
                <a:latin typeface="Montserrat SemiBold" panose="00000700000000000000" pitchFamily="2" charset="-52"/>
              </a:rPr>
            </a:br>
            <a:r>
              <a:rPr lang="ru-RU" sz="3600" spc="-1" dirty="0">
                <a:solidFill>
                  <a:prstClr val="white"/>
                </a:solidFill>
                <a:latin typeface="Montserrat SemiBold" panose="00000700000000000000" pitchFamily="2" charset="-52"/>
              </a:rPr>
              <a:t>от целей </a:t>
            </a:r>
            <a:r>
              <a:rPr lang="ru-RU" sz="3600" spc="-1" dirty="0" smtClean="0">
                <a:solidFill>
                  <a:prstClr val="white"/>
                </a:solidFill>
                <a:latin typeface="Montserrat SemiBold" panose="00000700000000000000" pitchFamily="2" charset="-52"/>
              </a:rPr>
              <a:t>к результату</a:t>
            </a:r>
            <a:endParaRPr kumimoji="0" lang="ru-RU" sz="360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E8DAB3-5D44-CFF2-1C6D-A8F41C76CBB5}"/>
              </a:ext>
            </a:extLst>
          </p:cNvPr>
          <p:cNvSpPr txBox="1"/>
          <p:nvPr/>
        </p:nvSpPr>
        <p:spPr>
          <a:xfrm>
            <a:off x="6096000" y="6234433"/>
            <a:ext cx="112203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10751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-1" normalizeH="0" baseline="0" noProof="0" dirty="0">
                <a:ln>
                  <a:noFill/>
                </a:ln>
                <a:solidFill>
                  <a:srgbClr val="69B3E7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Октябрь, 202</a:t>
            </a:r>
            <a:r>
              <a:rPr lang="ru-RU" sz="1200" spc="-1" dirty="0">
                <a:solidFill>
                  <a:srgbClr val="69B3E7"/>
                </a:solidFill>
                <a:latin typeface="Montserrat"/>
              </a:rPr>
              <a:t>6</a:t>
            </a:r>
            <a:endParaRPr kumimoji="0" lang="ru-RU" sz="1200" b="0" i="0" u="none" strike="noStrike" kern="1200" cap="none" spc="-1" normalizeH="0" baseline="0" noProof="0" dirty="0">
              <a:ln>
                <a:noFill/>
              </a:ln>
              <a:solidFill>
                <a:srgbClr val="69B3E7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803195-EDF0-07FE-B618-D8D14BA27548}"/>
              </a:ext>
            </a:extLst>
          </p:cNvPr>
          <p:cNvSpPr txBox="1"/>
          <p:nvPr/>
        </p:nvSpPr>
        <p:spPr>
          <a:xfrm>
            <a:off x="4459250" y="4760244"/>
            <a:ext cx="4395537" cy="764110"/>
          </a:xfrm>
          <a:prstGeom prst="rect">
            <a:avLst/>
          </a:prstGeom>
          <a:noFill/>
        </p:spPr>
        <p:txBody>
          <a:bodyPr wrap="square" lIns="0" tIns="25200" rIns="0" bIns="0" rtlCol="0">
            <a:spAutoFit/>
          </a:bodyPr>
          <a:lstStyle/>
          <a:p>
            <a:pPr lvl="0" algn="ctr">
              <a:defRPr/>
            </a:pPr>
            <a:r>
              <a:rPr lang="ru-RU" sz="1600" b="1" dirty="0" smtClean="0">
                <a:solidFill>
                  <a:prstClr val="white"/>
                </a:solidFill>
                <a:latin typeface="Montserrat SemiBold" panose="00000700000000000000" pitchFamily="2" charset="-52"/>
                <a:ea typeface="Inter" panose="020B0502030000000004" pitchFamily="34" charset="0"/>
              </a:rPr>
              <a:t>Коротин </a:t>
            </a:r>
            <a:r>
              <a:rPr lang="ru-RU" sz="1600" b="1" dirty="0">
                <a:solidFill>
                  <a:prstClr val="white"/>
                </a:solidFill>
                <a:latin typeface="Montserrat SemiBold" panose="00000700000000000000" pitchFamily="2" charset="-52"/>
                <a:ea typeface="Inter" panose="020B0502030000000004" pitchFamily="34" charset="0"/>
              </a:rPr>
              <a:t>Валерий Владимирович,</a:t>
            </a:r>
          </a:p>
          <a:p>
            <a:pPr lvl="0" algn="ctr">
              <a:defRPr/>
            </a:pPr>
            <a:r>
              <a:rPr lang="ru-RU" sz="1600" dirty="0">
                <a:solidFill>
                  <a:prstClr val="white"/>
                </a:solidFill>
                <a:latin typeface="Montserrat" panose="020B0604020202020204" charset="-52"/>
                <a:ea typeface="Inter" panose="020B0502030000000004" pitchFamily="34" charset="0"/>
              </a:rPr>
              <a:t>заместитель министра труда и социальной защиты Республики </a:t>
            </a:r>
            <a:r>
              <a:rPr lang="ru-RU" sz="1600" dirty="0" smtClean="0">
                <a:solidFill>
                  <a:prstClr val="white"/>
                </a:solidFill>
                <a:latin typeface="Montserrat" panose="020B0604020202020204" charset="-52"/>
                <a:ea typeface="Inter" panose="020B0502030000000004" pitchFamily="34" charset="0"/>
              </a:rPr>
              <a:t>Коми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Inter" panose="020B0502030000000004" pitchFamily="34" charset="0"/>
              <a:cs typeface="+mn-cs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2B5379D-A977-3A58-506D-FFDB15ABCD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9901" y="691357"/>
            <a:ext cx="905832" cy="35101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A64EC54-2ABC-DEA2-E974-349CE22A7A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6633" y="691357"/>
            <a:ext cx="871676" cy="351010"/>
          </a:xfrm>
          <a:prstGeom prst="rect">
            <a:avLst/>
          </a:prstGeom>
        </p:spPr>
      </p:pic>
      <p:pic>
        <p:nvPicPr>
          <p:cNvPr id="2" name="Google Shape;17;p2" title="белые лого.png">
            <a:extLst>
              <a:ext uri="{FF2B5EF4-FFF2-40B4-BE49-F238E27FC236}">
                <a16:creationId xmlns:a16="http://schemas.microsoft.com/office/drawing/2014/main" id="{722DF5C7-75FA-1433-8B33-6260A2FEBA2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46738"/>
          <a:stretch/>
        </p:blipFill>
        <p:spPr>
          <a:xfrm>
            <a:off x="6771808" y="692150"/>
            <a:ext cx="963269" cy="40622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AutoShape 2" descr="https://sun9-78.vkuserphoto.ru/s/v1/ig2/T6g3pf_amvNZUei-OHUwOlhpHAMtvxFM-2-Zgx4a6VPu5Ce1ESz6ICBBtBAKbBRVGeS0PaN3t8kid_dFShNkx4fG.jpg?quality=96&amp;as=32x18,48x27,72x40,108x61,160x90,240x135,360x202,480x270,540x304,640x360,720x405,1080x607,1280x720,1440x810,2000x1125&amp;from=bu&amp;u=u1PNyWlMKPRdiOLnPbe-jXk3ynhE5BPQKQ6EzNMv0JM&amp;cs=2000x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s://sun9-78.vkuserphoto.ru/s/v1/ig2/T6g3pf_amvNZUei-OHUwOlhpHAMtvxFM-2-Zgx4a6VPu5Ce1ESz6ICBBtBAKbBRVGeS0PaN3t8kid_dFShNkx4fG.jpg?quality=96&amp;as=32x18,48x27,72x40,108x61,160x90,240x135,360x202,480x270,540x304,640x360,720x405,1080x607,1280x720,1440x810,2000x1125&amp;from=bu&amp;u=u1PNyWlMKPRdiOLnPbe-jXk3ynhE5BPQKQ6EzNMv0JM&amp;cs=2000x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97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361346" y="4398034"/>
            <a:ext cx="2676512" cy="1278167"/>
          </a:xfrm>
          <a:prstGeom prst="roundRect">
            <a:avLst/>
          </a:prstGeom>
          <a:solidFill>
            <a:schemeClr val="bg1"/>
          </a:solidFill>
          <a:ln>
            <a:solidFill>
              <a:srgbClr val="0048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831831-0DEF-42A4-B3AA-5646A4A57F4C}"/>
              </a:ext>
            </a:extLst>
          </p:cNvPr>
          <p:cNvSpPr txBox="1"/>
          <p:nvPr/>
        </p:nvSpPr>
        <p:spPr>
          <a:xfrm>
            <a:off x="354867" y="4744966"/>
            <a:ext cx="260433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2000" algn="ctr">
              <a:spcAft>
                <a:spcPts val="600"/>
              </a:spcAft>
              <a:buClr>
                <a:srgbClr val="69B3E7"/>
              </a:buClr>
            </a:pPr>
            <a:r>
              <a:rPr lang="ru-RU" sz="1400" dirty="0" smtClean="0">
                <a:latin typeface="Montserrat" panose="00000500000000000000" pitchFamily="2" charset="-52"/>
              </a:rPr>
              <a:t>Реорганизованный Кадровый центр </a:t>
            </a:r>
            <a:br>
              <a:rPr lang="ru-RU" sz="1400" dirty="0" smtClean="0">
                <a:latin typeface="Montserrat" panose="00000500000000000000" pitchFamily="2" charset="-52"/>
              </a:rPr>
            </a:br>
            <a:r>
              <a:rPr lang="ru-RU" sz="1400" dirty="0" smtClean="0">
                <a:latin typeface="Montserrat" panose="00000500000000000000" pitchFamily="2" charset="-52"/>
              </a:rPr>
              <a:t>начал </a:t>
            </a:r>
            <a:r>
              <a:rPr lang="ru-RU" sz="1400" dirty="0">
                <a:latin typeface="Montserrat" panose="00000500000000000000" pitchFamily="2" charset="-52"/>
              </a:rPr>
              <a:t>работу в полноценном </a:t>
            </a:r>
            <a:r>
              <a:rPr lang="ru-RU" sz="1400" dirty="0" smtClean="0">
                <a:latin typeface="Montserrat" panose="00000500000000000000" pitchFamily="2" charset="-52"/>
              </a:rPr>
              <a:t>режиме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26418" y="4401839"/>
            <a:ext cx="19463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b="1" dirty="0" smtClean="0">
                <a:solidFill>
                  <a:srgbClr val="004899"/>
                </a:solidFill>
                <a:latin typeface="Montserrat" panose="00000500000000000000" pitchFamily="2" charset="-52"/>
              </a:rPr>
              <a:t>Февраль 2025 </a:t>
            </a:r>
            <a:r>
              <a:rPr lang="ru-RU" sz="1600" b="1" dirty="0">
                <a:solidFill>
                  <a:srgbClr val="004899"/>
                </a:solidFill>
                <a:latin typeface="Montserrat" panose="00000500000000000000" pitchFamily="2" charset="-52"/>
              </a:rPr>
              <a:t>г.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70000" y="2679427"/>
            <a:ext cx="2659204" cy="1535522"/>
          </a:xfrm>
          <a:prstGeom prst="roundRect">
            <a:avLst/>
          </a:prstGeom>
          <a:solidFill>
            <a:schemeClr val="bg1"/>
          </a:solidFill>
          <a:ln>
            <a:solidFill>
              <a:srgbClr val="E548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831831-0DEF-42A4-B3AA-5646A4A57F4C}"/>
              </a:ext>
            </a:extLst>
          </p:cNvPr>
          <p:cNvSpPr txBox="1"/>
          <p:nvPr/>
        </p:nvSpPr>
        <p:spPr>
          <a:xfrm>
            <a:off x="446664" y="3059074"/>
            <a:ext cx="2476106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2000" algn="ctr">
              <a:spcAft>
                <a:spcPts val="600"/>
              </a:spcAft>
              <a:buClr>
                <a:srgbClr val="69B3E7"/>
              </a:buClr>
            </a:pPr>
            <a:r>
              <a:rPr lang="ru-RU" sz="1400" dirty="0" smtClean="0">
                <a:latin typeface="Montserrat" panose="00000500000000000000" pitchFamily="2" charset="-52"/>
              </a:rPr>
              <a:t>Учреждение </a:t>
            </a:r>
            <a:r>
              <a:rPr lang="ru-RU" sz="1400" dirty="0">
                <a:latin typeface="Montserrat" panose="00000500000000000000" pitchFamily="2" charset="-52"/>
              </a:rPr>
              <a:t>реорганизовано в форме присоединения </a:t>
            </a:r>
            <a:r>
              <a:rPr lang="ru-RU" sz="1400" dirty="0" smtClean="0">
                <a:latin typeface="Montserrat" panose="00000500000000000000" pitchFamily="2" charset="-52"/>
              </a:rPr>
              <a:t>к Управляющему центра</a:t>
            </a:r>
            <a:br>
              <a:rPr lang="ru-RU" sz="1400" dirty="0" smtClean="0">
                <a:latin typeface="Montserrat" panose="00000500000000000000" pitchFamily="2" charset="-52"/>
              </a:rPr>
            </a:br>
            <a:r>
              <a:rPr lang="ru-RU" sz="1400" dirty="0" smtClean="0">
                <a:latin typeface="Montserrat" panose="00000500000000000000" pitchFamily="2" charset="-52"/>
              </a:rPr>
              <a:t>20 центров занятости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38436" y="2718149"/>
            <a:ext cx="19277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b="1" dirty="0" smtClean="0">
                <a:solidFill>
                  <a:srgbClr val="E5481D"/>
                </a:solidFill>
                <a:latin typeface="Montserrat" panose="00000500000000000000" pitchFamily="2" charset="-52"/>
              </a:rPr>
              <a:t>Октябрь </a:t>
            </a:r>
            <a:r>
              <a:rPr lang="ru-RU" sz="1600" b="1" dirty="0">
                <a:solidFill>
                  <a:srgbClr val="E5481D"/>
                </a:solidFill>
                <a:latin typeface="Montserrat" panose="00000500000000000000" pitchFamily="2" charset="-52"/>
              </a:rPr>
              <a:t>2024 г.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70000" y="1391150"/>
            <a:ext cx="2659204" cy="1125627"/>
          </a:xfrm>
          <a:prstGeom prst="roundRect">
            <a:avLst/>
          </a:prstGeom>
          <a:solidFill>
            <a:schemeClr val="bg1"/>
          </a:solidFill>
          <a:ln>
            <a:solidFill>
              <a:srgbClr val="69B3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8831831-0DEF-42A4-B3AA-5646A4A57F4C}"/>
              </a:ext>
            </a:extLst>
          </p:cNvPr>
          <p:cNvSpPr txBox="1"/>
          <p:nvPr/>
        </p:nvSpPr>
        <p:spPr>
          <a:xfrm>
            <a:off x="446665" y="1771945"/>
            <a:ext cx="247610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2000" algn="ctr">
              <a:spcAft>
                <a:spcPts val="600"/>
              </a:spcAft>
              <a:buClr>
                <a:srgbClr val="69B3E7"/>
              </a:buClr>
            </a:pPr>
            <a:r>
              <a:rPr lang="ru-RU" sz="1400" dirty="0" smtClean="0">
                <a:latin typeface="Montserrat" panose="00000500000000000000" pitchFamily="2" charset="-52"/>
              </a:rPr>
              <a:t>Создано ГАУ РК «Центр </a:t>
            </a:r>
            <a:r>
              <a:rPr lang="ru-RU" sz="1400" dirty="0">
                <a:latin typeface="Montserrat" panose="00000500000000000000" pitchFamily="2" charset="-52"/>
              </a:rPr>
              <a:t>занятости населения» – Управляющий </a:t>
            </a:r>
            <a:r>
              <a:rPr lang="ru-RU" sz="1400" dirty="0" smtClean="0">
                <a:latin typeface="Montserrat" panose="00000500000000000000" pitchFamily="2" charset="-52"/>
              </a:rPr>
              <a:t>центр</a:t>
            </a:r>
            <a:endParaRPr lang="ru-RU" sz="1400" dirty="0">
              <a:latin typeface="Montserrat" panose="00000500000000000000" pitchFamily="2" charset="-52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02012" y="1438437"/>
            <a:ext cx="15985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69B3E7"/>
                </a:solidFill>
                <a:latin typeface="Montserrat" panose="00000500000000000000" pitchFamily="2" charset="-52"/>
              </a:rPr>
              <a:t>Июль 2024 г.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874E153-BC48-4675-8F16-4DF07CF03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>
            <a:spAutoFit/>
          </a:bodyPr>
          <a:lstStyle/>
          <a:p>
            <a:pPr algn="ctr"/>
            <a:fld id="{7D1DD26F-FA5D-6E49-9D6E-F0596D50FBB9}" type="slidenum">
              <a:rPr lang="x-none" sz="1000">
                <a:latin typeface="Montserrat" pitchFamily="2" charset="77"/>
              </a:rPr>
              <a:pPr algn="ctr"/>
              <a:t>2</a:t>
            </a:fld>
            <a:endParaRPr lang="x-none" sz="1000" dirty="0">
              <a:latin typeface="Montserra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51A7BF-48EB-4DC6-A5F5-AA7F5052DBD4}"/>
              </a:ext>
            </a:extLst>
          </p:cNvPr>
          <p:cNvSpPr txBox="1"/>
          <p:nvPr/>
        </p:nvSpPr>
        <p:spPr>
          <a:xfrm>
            <a:off x="369999" y="267766"/>
            <a:ext cx="92873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Централизация и подготовка </a:t>
            </a:r>
            <a:r>
              <a:rPr lang="ru-RU" sz="28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к модернизации</a:t>
            </a:r>
            <a:r>
              <a:rPr lang="ru-RU" sz="2800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: ключевые этапы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6133" y="5813046"/>
            <a:ext cx="10763342" cy="62400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6E6E6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1218" y="5890669"/>
            <a:ext cx="320635" cy="46430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2400" b="1" dirty="0" smtClean="0">
                <a:solidFill>
                  <a:srgbClr val="004899"/>
                </a:solidFill>
                <a:latin typeface="Montserrat" panose="020B0604020202020204" charset="-52"/>
              </a:rPr>
              <a:t>1</a:t>
            </a:r>
            <a:endParaRPr lang="ru-RU" sz="2400" b="1" dirty="0">
              <a:solidFill>
                <a:srgbClr val="004899"/>
              </a:solidFill>
              <a:latin typeface="Montserrat" panose="020B0604020202020204" charset="-5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35824" y="5975384"/>
            <a:ext cx="2538419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1600" b="0" dirty="0" smtClean="0">
                <a:solidFill>
                  <a:srgbClr val="5D6F79"/>
                </a:solidFill>
                <a:latin typeface="Montserrat" panose="020B0604020202020204" charset="-52"/>
              </a:rPr>
              <a:t>Управляющий центр</a:t>
            </a:r>
            <a:endParaRPr lang="ru-RU" sz="1600" b="0" dirty="0">
              <a:solidFill>
                <a:srgbClr val="5D6F79"/>
              </a:solidFill>
              <a:latin typeface="Montserrat" panose="020B0604020202020204" charset="-5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97643" y="5887406"/>
            <a:ext cx="59436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ru-RU" sz="2400" b="1" dirty="0" smtClean="0">
                <a:solidFill>
                  <a:srgbClr val="69B3E7"/>
                </a:solidFill>
                <a:latin typeface="Montserrat" panose="020B0604020202020204" charset="-52"/>
              </a:rPr>
              <a:t>20</a:t>
            </a:r>
            <a:endParaRPr lang="ru-RU" sz="2400" b="1" dirty="0">
              <a:solidFill>
                <a:srgbClr val="69B3E7"/>
              </a:solidFill>
              <a:latin typeface="Montserrat" panose="020B0604020202020204" charset="-5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96827" y="5825852"/>
            <a:ext cx="2301954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600" dirty="0">
                <a:solidFill>
                  <a:srgbClr val="5D6F79"/>
                </a:solidFill>
                <a:latin typeface="Montserrat" panose="020B0604020202020204" charset="-52"/>
              </a:rPr>
              <a:t>ф</a:t>
            </a:r>
            <a:r>
              <a:rPr lang="ru-RU" sz="1600" b="0" dirty="0" smtClean="0">
                <a:solidFill>
                  <a:srgbClr val="5D6F79"/>
                </a:solidFill>
                <a:latin typeface="Montserrat" panose="020B0604020202020204" charset="-52"/>
              </a:rPr>
              <a:t>илиалов </a:t>
            </a:r>
          </a:p>
          <a:p>
            <a:pPr algn="ctr"/>
            <a:r>
              <a:rPr lang="ru-RU" sz="1600" b="0" dirty="0" smtClean="0">
                <a:solidFill>
                  <a:srgbClr val="5D6F79"/>
                </a:solidFill>
                <a:latin typeface="Montserrat" panose="020B0604020202020204" charset="-52"/>
              </a:rPr>
              <a:t>Кадрового центра</a:t>
            </a:r>
            <a:endParaRPr lang="ru-RU" sz="1600" b="0" dirty="0">
              <a:solidFill>
                <a:srgbClr val="5D6F79"/>
              </a:solidFill>
              <a:latin typeface="Montserrat" panose="020B0604020202020204" charset="-5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293244" y="5895811"/>
            <a:ext cx="59436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E6481D"/>
                </a:solidFill>
                <a:latin typeface="Montserrat" panose="020B0604020202020204" charset="-52"/>
              </a:rPr>
              <a:t>2</a:t>
            </a:r>
            <a:endParaRPr lang="ru-RU" sz="2400" b="1" dirty="0">
              <a:solidFill>
                <a:srgbClr val="E6481D"/>
              </a:solidFill>
              <a:latin typeface="Montserrat" panose="020B0604020202020204" charset="-5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723513" y="5852274"/>
            <a:ext cx="2451265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600" dirty="0">
                <a:solidFill>
                  <a:srgbClr val="5D6F79"/>
                </a:solidFill>
                <a:latin typeface="Montserrat" panose="020B0604020202020204" charset="-52"/>
              </a:rPr>
              <a:t>у</a:t>
            </a:r>
            <a:r>
              <a:rPr lang="ru-RU" sz="1600" b="0" dirty="0" smtClean="0">
                <a:solidFill>
                  <a:srgbClr val="5D6F79"/>
                </a:solidFill>
                <a:latin typeface="Montserrat" panose="020B0604020202020204" charset="-52"/>
              </a:rPr>
              <a:t>даленных рабочих места</a:t>
            </a:r>
            <a:endParaRPr lang="ru-RU" sz="1600" b="0" dirty="0">
              <a:solidFill>
                <a:srgbClr val="5D6F79"/>
              </a:solidFill>
              <a:latin typeface="Montserrat" panose="020B0604020202020204" charset="-52"/>
            </a:endParaRPr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3989574258"/>
              </p:ext>
            </p:extLst>
          </p:nvPr>
        </p:nvGraphicFramePr>
        <p:xfrm>
          <a:off x="3559547" y="1304638"/>
          <a:ext cx="8250015" cy="3493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3" name="Rounded Rectangle 24"/>
          <p:cNvSpPr/>
          <p:nvPr/>
        </p:nvSpPr>
        <p:spPr>
          <a:xfrm>
            <a:off x="3585090" y="4993786"/>
            <a:ext cx="8224471" cy="566469"/>
          </a:xfrm>
          <a:prstGeom prst="roundRect">
            <a:avLst>
              <a:gd name="adj" fmla="val 12000"/>
            </a:avLst>
          </a:prstGeom>
          <a:solidFill>
            <a:srgbClr val="004899"/>
          </a:solidFill>
          <a:ln>
            <a:solidFill>
              <a:srgbClr val="0048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69B3E7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33583" y="5107743"/>
            <a:ext cx="8101941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FFFF"/>
                </a:solidFill>
                <a:latin typeface="Montserrat" panose="020B0604020202020204" charset="-52"/>
              </a:rPr>
              <a:t>ЕДИНЫЙ ГРАФИК  →  синхронизация сроков  →  минимизация рисков</a:t>
            </a:r>
            <a:endParaRPr lang="ru-RU" sz="1600" b="1" dirty="0">
              <a:solidFill>
                <a:srgbClr val="FFFFFF"/>
              </a:solidFill>
              <a:latin typeface="Montserrat" panose="020B0604020202020204" charset="-52"/>
            </a:endParaRPr>
          </a:p>
        </p:txBody>
      </p:sp>
      <p:sp>
        <p:nvSpPr>
          <p:cNvPr id="4" name="Выгнутая вправо стрелка 3"/>
          <p:cNvSpPr/>
          <p:nvPr/>
        </p:nvSpPr>
        <p:spPr>
          <a:xfrm>
            <a:off x="2860181" y="2252872"/>
            <a:ext cx="381729" cy="781662"/>
          </a:xfrm>
          <a:prstGeom prst="curvedLeftArrow">
            <a:avLst/>
          </a:prstGeom>
          <a:solidFill>
            <a:srgbClr val="69B3E7"/>
          </a:solidFill>
          <a:ln>
            <a:solidFill>
              <a:srgbClr val="69B3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2" name="Выгнутая вправо стрелка 41"/>
          <p:cNvSpPr/>
          <p:nvPr/>
        </p:nvSpPr>
        <p:spPr>
          <a:xfrm>
            <a:off x="2860181" y="3954157"/>
            <a:ext cx="381729" cy="781662"/>
          </a:xfrm>
          <a:prstGeom prst="curvedLeftArrow">
            <a:avLst/>
          </a:prstGeom>
          <a:solidFill>
            <a:srgbClr val="69B3E7"/>
          </a:solidFill>
          <a:ln>
            <a:solidFill>
              <a:srgbClr val="69B3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93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кругленный прямоугольник 27"/>
          <p:cNvSpPr/>
          <p:nvPr/>
        </p:nvSpPr>
        <p:spPr>
          <a:xfrm rot="16200000">
            <a:off x="5380229" y="1114319"/>
            <a:ext cx="2381611" cy="24301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 rot="16200000">
            <a:off x="3218068" y="2806850"/>
            <a:ext cx="1382237" cy="1844495"/>
          </a:xfrm>
          <a:prstGeom prst="roundRect">
            <a:avLst/>
          </a:prstGeom>
          <a:ln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 rot="16200000">
            <a:off x="806601" y="2601384"/>
            <a:ext cx="1382236" cy="225543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874E153-BC48-4675-8F16-4DF07CF03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>
            <a:spAutoFit/>
          </a:bodyPr>
          <a:lstStyle/>
          <a:p>
            <a:pPr algn="ctr"/>
            <a:fld id="{7D1DD26F-FA5D-6E49-9D6E-F0596D50FBB9}" type="slidenum">
              <a:rPr lang="x-none" sz="1000">
                <a:latin typeface="Montserrat" pitchFamily="2" charset="77"/>
              </a:rPr>
              <a:pPr algn="ctr"/>
              <a:t>3</a:t>
            </a:fld>
            <a:endParaRPr lang="x-none" sz="1000" dirty="0">
              <a:latin typeface="Montserra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51A7BF-48EB-4DC6-A5F5-AA7F5052DBD4}"/>
              </a:ext>
            </a:extLst>
          </p:cNvPr>
          <p:cNvSpPr txBox="1"/>
          <p:nvPr/>
        </p:nvSpPr>
        <p:spPr>
          <a:xfrm>
            <a:off x="369999" y="317804"/>
            <a:ext cx="98648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Правовой статус учреждения. Контрактация</a:t>
            </a:r>
            <a:endParaRPr lang="ru-RU" sz="2800" spc="-1" dirty="0">
              <a:solidFill>
                <a:srgbClr val="004899"/>
              </a:solidFill>
              <a:latin typeface="Montserrat SemiBold" panose="00000700000000000000" pitchFamily="2" charset="-52"/>
              <a:ea typeface="Calibri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 rot="16200000">
            <a:off x="5375040" y="3788280"/>
            <a:ext cx="2381610" cy="244048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 rot="16200000">
            <a:off x="8983532" y="1998476"/>
            <a:ext cx="2254104" cy="3345585"/>
          </a:xfrm>
          <a:prstGeom prst="roundRect">
            <a:avLst/>
          </a:prstGeom>
          <a:ln w="38100" cmpd="thinThick">
            <a:solidFill>
              <a:srgbClr val="E5481D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389544" y="3295280"/>
            <a:ext cx="2237963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rgbClr val="004899"/>
                </a:solidFill>
                <a:latin typeface="Montserrat" panose="020B0604020202020204" charset="-52"/>
              </a:rPr>
              <a:t>СЖАТЫЙ ГРАФИК </a:t>
            </a:r>
            <a:r>
              <a:rPr lang="ru-RU" altLang="ru-RU" sz="1400" b="1" dirty="0" smtClean="0">
                <a:solidFill>
                  <a:srgbClr val="004899"/>
                </a:solidFill>
                <a:latin typeface="Montserrat" panose="020B0604020202020204" charset="-52"/>
              </a:rPr>
              <a:t>МОДЕРНИЗАЦИИ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004899"/>
                </a:solidFill>
                <a:latin typeface="Montserrat" panose="020B0604020202020204" charset="-52"/>
              </a:rPr>
              <a:t>15 </a:t>
            </a:r>
            <a:r>
              <a:rPr lang="ru-RU" altLang="ru-RU" sz="1400" b="1" dirty="0">
                <a:solidFill>
                  <a:srgbClr val="004899"/>
                </a:solidFill>
                <a:latin typeface="Montserrat" panose="020B0604020202020204" charset="-52"/>
              </a:rPr>
              <a:t>ОБЪЕКТОВ ОДНОВРЕМЕННО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rgbClr val="004899"/>
              </a:solidFill>
              <a:effectLst/>
              <a:latin typeface="Montserrat" panose="020B0604020202020204" charset="-52"/>
            </a:endParaRPr>
          </a:p>
        </p:txBody>
      </p: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3028370" y="3486725"/>
            <a:ext cx="1732192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50" dirty="0">
                <a:latin typeface="Montserrat" panose="020B0604020202020204" charset="-52"/>
              </a:rPr>
              <a:t> НЕОБХОДИМОСТЬ </a:t>
            </a:r>
            <a:r>
              <a:rPr lang="ru-RU" altLang="ru-RU" sz="1050" dirty="0" smtClean="0">
                <a:latin typeface="Montserrat" panose="020B0604020202020204" charset="-52"/>
              </a:rPr>
              <a:t>СКОРОСТИ И </a:t>
            </a:r>
            <a:r>
              <a:rPr lang="ru-RU" altLang="ru-RU" sz="1050" dirty="0">
                <a:latin typeface="Montserrat" panose="020B0604020202020204" charset="-52"/>
              </a:rPr>
              <a:t>САМОСТОЯТЕЛЬНОСТИ </a:t>
            </a:r>
            <a:endParaRPr kumimoji="0" lang="ru-RU" altLang="ru-RU" sz="1050" i="0" u="none" strike="noStrike" cap="none" normalizeH="0" baseline="0" dirty="0" smtClean="0">
              <a:ln>
                <a:noFill/>
              </a:ln>
              <a:effectLst/>
              <a:latin typeface="Montserrat" panose="020B0604020202020204" charset="-52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8554462" y="2720889"/>
            <a:ext cx="3112244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latin typeface="Montserrat" panose="020B0604020202020204" charset="-52"/>
              </a:rPr>
              <a:t>ВЫБОР:</a:t>
            </a:r>
            <a:r>
              <a:rPr lang="ru-RU" altLang="ru-RU" sz="1400" b="1" dirty="0">
                <a:latin typeface="Montserrat" panose="020B0604020202020204" charset="-52"/>
              </a:rPr>
              <a:t> </a:t>
            </a:r>
            <a:endParaRPr lang="ru-RU" altLang="ru-RU" sz="1400" b="1" dirty="0" smtClean="0">
              <a:latin typeface="Montserrat" panose="020B0604020202020204" charset="-52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latin typeface="Montserrat" panose="020B0604020202020204" charset="-52"/>
              </a:rPr>
              <a:t>АВТОНОМНЫЙ ТИП УЧРЕЖДЕНИЯ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i="1" dirty="0" smtClean="0">
                <a:latin typeface="Montserrat" panose="020B0604020202020204" charset="-52"/>
              </a:rPr>
              <a:t>(Закон № 174-ФЗ)</a:t>
            </a:r>
            <a:endParaRPr kumimoji="0" lang="ru-RU" altLang="ru-RU" sz="1400" i="1" strike="noStrike" cap="none" normalizeH="0" baseline="0" dirty="0" smtClean="0">
              <a:ln>
                <a:noFill/>
              </a:ln>
              <a:effectLst/>
              <a:latin typeface="Montserrat" panose="020B0604020202020204" charset="-5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831831-0DEF-42A4-B3AA-5646A4A57F4C}"/>
              </a:ext>
            </a:extLst>
          </p:cNvPr>
          <p:cNvSpPr txBox="1"/>
          <p:nvPr/>
        </p:nvSpPr>
        <p:spPr>
          <a:xfrm>
            <a:off x="5524754" y="1288420"/>
            <a:ext cx="2139678" cy="25083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  <a:buClr>
                <a:srgbClr val="69B3E7"/>
              </a:buClr>
            </a:pPr>
            <a:r>
              <a:rPr lang="ru-RU" sz="1600" b="1" u="sng" dirty="0" smtClean="0">
                <a:solidFill>
                  <a:srgbClr val="004899"/>
                </a:solidFill>
                <a:latin typeface="Montserrat" panose="00000500000000000000" pitchFamily="2" charset="-52"/>
              </a:rPr>
              <a:t>Закон № 44-ФЗ</a:t>
            </a:r>
            <a:endParaRPr lang="ru-RU" sz="1600" dirty="0" smtClean="0">
              <a:latin typeface="Montserrat" panose="00000500000000000000" pitchFamily="2" charset="-52"/>
            </a:endParaRPr>
          </a:p>
          <a:p>
            <a:pPr algn="ctr">
              <a:spcAft>
                <a:spcPts val="600"/>
              </a:spcAft>
              <a:buClr>
                <a:srgbClr val="69B3E7"/>
              </a:buClr>
              <a:buBlip>
                <a:blip r:embed="rId3"/>
              </a:buBlip>
            </a:pPr>
            <a:r>
              <a:rPr lang="ru-RU" sz="1400" dirty="0" smtClean="0">
                <a:latin typeface="Montserrat" panose="00000500000000000000" pitchFamily="2" charset="-52"/>
              </a:rPr>
              <a:t> Уполномоченное учреждение</a:t>
            </a:r>
          </a:p>
          <a:p>
            <a:pPr algn="ctr">
              <a:spcAft>
                <a:spcPts val="600"/>
              </a:spcAft>
              <a:buClr>
                <a:srgbClr val="69B3E7"/>
              </a:buClr>
              <a:buBlip>
                <a:blip r:embed="rId3"/>
              </a:buBlip>
            </a:pPr>
            <a:r>
              <a:rPr lang="ru-RU" sz="1400" dirty="0" smtClean="0">
                <a:latin typeface="Montserrat" panose="00000500000000000000" pitchFamily="2" charset="-52"/>
              </a:rPr>
              <a:t> Отдельный программный комплекс</a:t>
            </a:r>
          </a:p>
          <a:p>
            <a:pPr algn="ctr">
              <a:spcAft>
                <a:spcPts val="600"/>
              </a:spcAft>
              <a:buClr>
                <a:srgbClr val="69B3E7"/>
              </a:buClr>
            </a:pPr>
            <a:endParaRPr lang="ru-RU" sz="900" dirty="0" smtClean="0">
              <a:latin typeface="Montserrat" panose="00000500000000000000" pitchFamily="2" charset="-52"/>
            </a:endParaRPr>
          </a:p>
          <a:p>
            <a:pPr algn="ctr">
              <a:spcAft>
                <a:spcPts val="600"/>
              </a:spcAft>
              <a:buClr>
                <a:srgbClr val="69B3E7"/>
              </a:buClr>
            </a:pPr>
            <a:r>
              <a:rPr lang="ru-RU" sz="1200" i="1" dirty="0" smtClean="0">
                <a:latin typeface="Montserrat" panose="00000500000000000000" pitchFamily="2" charset="-52"/>
              </a:rPr>
              <a:t>Дополнительные звенья </a:t>
            </a:r>
            <a:br>
              <a:rPr lang="ru-RU" sz="1200" i="1" dirty="0" smtClean="0">
                <a:latin typeface="Montserrat" panose="00000500000000000000" pitchFamily="2" charset="-52"/>
              </a:rPr>
            </a:br>
            <a:r>
              <a:rPr lang="ru-RU" sz="1200" i="1" dirty="0" smtClean="0">
                <a:latin typeface="Montserrat" panose="00000500000000000000" pitchFamily="2" charset="-52"/>
              </a:rPr>
              <a:t>и сроки</a:t>
            </a:r>
            <a:endParaRPr lang="ru-RU" sz="1200" i="1" dirty="0">
              <a:latin typeface="Montserrat" panose="00000500000000000000" pitchFamily="2" charset="-52"/>
            </a:endParaRPr>
          </a:p>
          <a:p>
            <a:pPr marL="72000" algn="ctr">
              <a:spcAft>
                <a:spcPts val="600"/>
              </a:spcAft>
              <a:buClr>
                <a:srgbClr val="69B3E7"/>
              </a:buClr>
            </a:pPr>
            <a:endParaRPr lang="ru-RU" sz="1400" dirty="0" smtClean="0">
              <a:latin typeface="Montserrat" panose="00000500000000000000" pitchFamily="2" charset="-5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8831831-0DEF-42A4-B3AA-5646A4A57F4C}"/>
              </a:ext>
            </a:extLst>
          </p:cNvPr>
          <p:cNvSpPr txBox="1"/>
          <p:nvPr/>
        </p:nvSpPr>
        <p:spPr>
          <a:xfrm>
            <a:off x="5524754" y="4316021"/>
            <a:ext cx="2098062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  <a:buClr>
                <a:srgbClr val="69B3E7"/>
              </a:buClr>
            </a:pPr>
            <a:r>
              <a:rPr lang="ru-RU" sz="1400" b="1" dirty="0">
                <a:solidFill>
                  <a:srgbClr val="004899"/>
                </a:solidFill>
                <a:latin typeface="Montserrat" panose="00000500000000000000" pitchFamily="2" charset="-52"/>
              </a:rPr>
              <a:t> </a:t>
            </a:r>
            <a:r>
              <a:rPr lang="ru-RU" sz="1600" b="1" u="sng" dirty="0" smtClean="0">
                <a:solidFill>
                  <a:srgbClr val="004899"/>
                </a:solidFill>
                <a:latin typeface="Montserrat" panose="00000500000000000000" pitchFamily="2" charset="-52"/>
              </a:rPr>
              <a:t>Закон № 223-ФЗ</a:t>
            </a:r>
            <a:endParaRPr lang="ru-RU" sz="1000" b="1" u="sng" dirty="0" smtClean="0">
              <a:solidFill>
                <a:srgbClr val="004899"/>
              </a:solidFill>
              <a:latin typeface="Montserrat" panose="00000500000000000000" pitchFamily="2" charset="-52"/>
            </a:endParaRPr>
          </a:p>
          <a:p>
            <a:pPr algn="ctr">
              <a:spcAft>
                <a:spcPts val="600"/>
              </a:spcAft>
              <a:buClr>
                <a:srgbClr val="69B3E7"/>
              </a:buClr>
              <a:buBlip>
                <a:blip r:embed="rId3"/>
              </a:buBlip>
            </a:pPr>
            <a:r>
              <a:rPr lang="ru-RU" sz="1400" dirty="0" smtClean="0">
                <a:latin typeface="Montserrat" panose="00000500000000000000" pitchFamily="2" charset="-52"/>
              </a:rPr>
              <a:t>  Самостоятельность</a:t>
            </a:r>
          </a:p>
          <a:p>
            <a:pPr algn="ctr">
              <a:spcAft>
                <a:spcPts val="600"/>
              </a:spcAft>
              <a:buClr>
                <a:srgbClr val="69B3E7"/>
              </a:buClr>
              <a:buBlip>
                <a:blip r:embed="rId3"/>
              </a:buBlip>
            </a:pPr>
            <a:r>
              <a:rPr lang="ru-RU" sz="1400" dirty="0" smtClean="0">
                <a:latin typeface="Montserrat" panose="00000500000000000000" pitchFamily="2" charset="-52"/>
              </a:rPr>
              <a:t>  Нет посредников</a:t>
            </a:r>
          </a:p>
          <a:p>
            <a:pPr algn="ctr">
              <a:spcAft>
                <a:spcPts val="600"/>
              </a:spcAft>
              <a:buClr>
                <a:srgbClr val="69B3E7"/>
              </a:buClr>
            </a:pPr>
            <a:endParaRPr lang="ru-RU" sz="1400" i="1" dirty="0" smtClean="0">
              <a:latin typeface="Montserrat" panose="00000500000000000000" pitchFamily="2" charset="-52"/>
            </a:endParaRPr>
          </a:p>
          <a:p>
            <a:pPr algn="ctr">
              <a:spcAft>
                <a:spcPts val="600"/>
              </a:spcAft>
              <a:buClr>
                <a:srgbClr val="69B3E7"/>
              </a:buClr>
            </a:pPr>
            <a:r>
              <a:rPr lang="ru-RU" sz="1200" i="1" dirty="0" smtClean="0">
                <a:latin typeface="Montserrat" panose="00000500000000000000" pitchFamily="2" charset="-52"/>
              </a:rPr>
              <a:t>Скорость, гибкость</a:t>
            </a:r>
            <a:endParaRPr lang="ru-RU" sz="1200" i="1" dirty="0">
              <a:latin typeface="Montserrat" panose="00000500000000000000" pitchFamily="2" charset="-52"/>
            </a:endParaRPr>
          </a:p>
        </p:txBody>
      </p:sp>
      <p:cxnSp>
        <p:nvCxnSpPr>
          <p:cNvPr id="4" name="Прямая со стрелкой 3"/>
          <p:cNvCxnSpPr>
            <a:stCxn id="18" idx="2"/>
            <a:endCxn id="19" idx="0"/>
          </p:cNvCxnSpPr>
          <p:nvPr/>
        </p:nvCxnSpPr>
        <p:spPr>
          <a:xfrm>
            <a:off x="4831434" y="3729097"/>
            <a:ext cx="514171" cy="12794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>
            <a:stCxn id="18" idx="2"/>
            <a:endCxn id="28" idx="0"/>
          </p:cNvCxnSpPr>
          <p:nvPr/>
        </p:nvCxnSpPr>
        <p:spPr>
          <a:xfrm flipV="1">
            <a:off x="4831434" y="2329369"/>
            <a:ext cx="524551" cy="13997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8" idx="2"/>
            <a:endCxn id="18" idx="0"/>
          </p:cNvCxnSpPr>
          <p:nvPr/>
        </p:nvCxnSpPr>
        <p:spPr>
          <a:xfrm flipV="1">
            <a:off x="2625437" y="3729097"/>
            <a:ext cx="361502" cy="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CFF91CE3-2533-4C4A-8778-050C964BC84C}"/>
              </a:ext>
            </a:extLst>
          </p:cNvPr>
          <p:cNvCxnSpPr>
            <a:cxnSpLocks/>
          </p:cNvCxnSpPr>
          <p:nvPr/>
        </p:nvCxnSpPr>
        <p:spPr>
          <a:xfrm>
            <a:off x="14361998" y="1138565"/>
            <a:ext cx="30571" cy="46360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Группа 19"/>
          <p:cNvGrpSpPr/>
          <p:nvPr/>
        </p:nvGrpSpPr>
        <p:grpSpPr>
          <a:xfrm>
            <a:off x="7783494" y="2117738"/>
            <a:ext cx="619937" cy="3216857"/>
            <a:chOff x="7783494" y="2117738"/>
            <a:chExt cx="619937" cy="3216857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7783494" y="2117738"/>
              <a:ext cx="175436" cy="3216857"/>
              <a:chOff x="7896740" y="2018347"/>
              <a:chExt cx="175436" cy="3216857"/>
            </a:xfrm>
          </p:grpSpPr>
          <p:cxnSp>
            <p:nvCxnSpPr>
              <p:cNvPr id="118" name="Прямая соединительная линия 117"/>
              <p:cNvCxnSpPr/>
              <p:nvPr/>
            </p:nvCxnSpPr>
            <p:spPr>
              <a:xfrm flipV="1">
                <a:off x="7896740" y="2018347"/>
                <a:ext cx="166262" cy="2732"/>
              </a:xfrm>
              <a:prstGeom prst="line">
                <a:avLst/>
              </a:prstGeom>
              <a:ln w="19050">
                <a:solidFill>
                  <a:srgbClr val="E5481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Прямая соединительная линия 83"/>
              <p:cNvCxnSpPr/>
              <p:nvPr/>
            </p:nvCxnSpPr>
            <p:spPr>
              <a:xfrm flipH="1" flipV="1">
                <a:off x="8053828" y="2018348"/>
                <a:ext cx="18348" cy="3216856"/>
              </a:xfrm>
              <a:prstGeom prst="line">
                <a:avLst/>
              </a:prstGeom>
              <a:ln w="19050">
                <a:solidFill>
                  <a:srgbClr val="E5481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Прямая соединительная линия 98"/>
              <p:cNvCxnSpPr/>
              <p:nvPr/>
            </p:nvCxnSpPr>
            <p:spPr>
              <a:xfrm>
                <a:off x="7902756" y="5227303"/>
                <a:ext cx="168049" cy="479"/>
              </a:xfrm>
              <a:prstGeom prst="line">
                <a:avLst/>
              </a:prstGeom>
              <a:ln w="19050">
                <a:solidFill>
                  <a:srgbClr val="E5481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7" name="Прямая со стрелкой 86"/>
            <p:cNvCxnSpPr/>
            <p:nvPr/>
          </p:nvCxnSpPr>
          <p:spPr>
            <a:xfrm>
              <a:off x="7957559" y="3671268"/>
              <a:ext cx="445872" cy="0"/>
            </a:xfrm>
            <a:prstGeom prst="straightConnector1">
              <a:avLst/>
            </a:prstGeom>
            <a:ln w="19050">
              <a:solidFill>
                <a:srgbClr val="E5481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F8831831-0DEF-42A4-B3AA-5646A4A57F4C}"/>
              </a:ext>
            </a:extLst>
          </p:cNvPr>
          <p:cNvSpPr txBox="1"/>
          <p:nvPr/>
        </p:nvSpPr>
        <p:spPr>
          <a:xfrm>
            <a:off x="8591165" y="3796799"/>
            <a:ext cx="3097029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Aft>
                <a:spcPts val="600"/>
              </a:spcAft>
              <a:buClr>
                <a:srgbClr val="E5481D"/>
              </a:buClr>
              <a:buFont typeface="Wingdings 2" panose="05020102010507070707" pitchFamily="18" charset="2"/>
              <a:buChar char=""/>
            </a:pPr>
            <a:r>
              <a:rPr lang="ru-RU" sz="1400" dirty="0" smtClean="0">
                <a:latin typeface="Montserrat" panose="00000500000000000000" pitchFamily="2" charset="-52"/>
              </a:rPr>
              <a:t> Применение Закона № 223-ФЗ</a:t>
            </a:r>
          </a:p>
          <a:p>
            <a:pPr algn="just">
              <a:spcAft>
                <a:spcPts val="600"/>
              </a:spcAft>
              <a:buClr>
                <a:srgbClr val="E5481D"/>
              </a:buClr>
              <a:buFont typeface="Wingdings 2" panose="05020102010507070707" pitchFamily="18" charset="2"/>
              <a:buChar char=""/>
            </a:pPr>
            <a:r>
              <a:rPr lang="ru-RU" sz="1400" dirty="0" smtClean="0">
                <a:latin typeface="Montserrat" panose="00000500000000000000" pitchFamily="2" charset="-52"/>
              </a:rPr>
              <a:t> Финансирование в виде субсидий (Ст. 78.1 БК РФ) </a:t>
            </a:r>
            <a:endParaRPr lang="ru-RU" sz="14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7342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"/>
                    </a14:imgEffect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69" y="4261073"/>
            <a:ext cx="2660503" cy="1779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000"/>
                    </a14:imgEffect>
                    <a14:imgEffect>
                      <a14:brightnessContrast bright="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4" y="1932612"/>
            <a:ext cx="2660245" cy="17422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000"/>
                    </a14:imgEffect>
                    <a14:imgEffect>
                      <a14:brightnessContrast bright="3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802" b="11727"/>
          <a:stretch/>
        </p:blipFill>
        <p:spPr>
          <a:xfrm>
            <a:off x="3538401" y="4260445"/>
            <a:ext cx="2117363" cy="17798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6000"/>
                    </a14:imgEffect>
                    <a14:imgEffect>
                      <a14:brightnessContrast bright="3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14" t="15394" b="39195"/>
          <a:stretch/>
        </p:blipFill>
        <p:spPr>
          <a:xfrm>
            <a:off x="3538400" y="1944568"/>
            <a:ext cx="2117363" cy="17302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874E153-BC48-4675-8F16-4DF07CF03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>
            <a:spAutoFit/>
          </a:bodyPr>
          <a:lstStyle/>
          <a:p>
            <a:pPr algn="ctr"/>
            <a:fld id="{7D1DD26F-FA5D-6E49-9D6E-F0596D50FBB9}" type="slidenum">
              <a:rPr lang="x-none" sz="1000">
                <a:latin typeface="Montserrat" pitchFamily="2" charset="77"/>
              </a:rPr>
              <a:pPr algn="ctr"/>
              <a:t>4</a:t>
            </a:fld>
            <a:endParaRPr lang="x-none" sz="1000" dirty="0">
              <a:latin typeface="Montserra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51A7BF-48EB-4DC6-A5F5-AA7F5052DBD4}"/>
              </a:ext>
            </a:extLst>
          </p:cNvPr>
          <p:cNvSpPr txBox="1"/>
          <p:nvPr/>
        </p:nvSpPr>
        <p:spPr>
          <a:xfrm>
            <a:off x="369999" y="317804"/>
            <a:ext cx="98648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Результаты</a:t>
            </a:r>
            <a:endParaRPr lang="ru-RU" sz="2800" spc="-1" dirty="0">
              <a:solidFill>
                <a:srgbClr val="004899"/>
              </a:solidFill>
              <a:latin typeface="Montserrat SemiBold" panose="00000700000000000000" pitchFamily="2" charset="-52"/>
              <a:ea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-206926" y="1191364"/>
            <a:ext cx="392054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600" dirty="0" smtClean="0">
                <a:solidFill>
                  <a:srgbClr val="004899"/>
                </a:solidFill>
                <a:latin typeface="Montserrat" panose="020B0604020202020204" charset="-52"/>
              </a:rPr>
              <a:t>Сыктывкарский </a:t>
            </a:r>
            <a:endParaRPr lang="ru-RU" sz="1600" dirty="0" smtClean="0">
              <a:solidFill>
                <a:srgbClr val="004899"/>
              </a:solidFill>
              <a:latin typeface="Montserrat" panose="020B0604020202020204" charset="-52"/>
            </a:endParaRPr>
          </a:p>
          <a:p>
            <a:pPr algn="ctr"/>
            <a:r>
              <a:rPr lang="ru-RU" sz="1600" dirty="0" smtClean="0">
                <a:solidFill>
                  <a:srgbClr val="004899"/>
                </a:solidFill>
                <a:latin typeface="Montserrat" panose="020B0604020202020204" charset="-52"/>
              </a:rPr>
              <a:t>филиал</a:t>
            </a:r>
            <a:endParaRPr lang="ru-RU" sz="1600" dirty="0" smtClean="0">
              <a:solidFill>
                <a:srgbClr val="004899"/>
              </a:solidFill>
              <a:latin typeface="Montserrat" panose="020B0604020202020204" charset="-5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1875" y="1952954"/>
            <a:ext cx="823906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Montserrat" panose="020B0604020202020204" charset="-52"/>
              </a:rPr>
              <a:t>До</a:t>
            </a:r>
            <a:endParaRPr lang="ru-RU" sz="1700" b="1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87205" y="4284055"/>
            <a:ext cx="1244873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Montserrat" panose="020B0604020202020204" charset="-52"/>
              </a:rPr>
              <a:t>После</a:t>
            </a:r>
            <a:endParaRPr lang="ru-RU" sz="1700" b="1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380307" y="1967271"/>
            <a:ext cx="95025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Montserrat" panose="020B0604020202020204" charset="-52"/>
              </a:rPr>
              <a:t>До</a:t>
            </a:r>
            <a:endParaRPr lang="ru-RU" sz="1700" b="1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19483" y="4275835"/>
            <a:ext cx="1576697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Montserrat" panose="020B0604020202020204" charset="-52"/>
              </a:rPr>
              <a:t>После</a:t>
            </a:r>
            <a:endParaRPr lang="ru-RU" sz="1700" b="1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606901" y="1189256"/>
            <a:ext cx="397863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600" dirty="0" err="1" smtClean="0">
                <a:solidFill>
                  <a:srgbClr val="004899"/>
                </a:solidFill>
                <a:latin typeface="Montserrat" panose="020B0604020202020204" charset="-52"/>
              </a:rPr>
              <a:t>Сысольский</a:t>
            </a:r>
            <a:r>
              <a:rPr lang="ru-RU" sz="1600" dirty="0" smtClean="0">
                <a:solidFill>
                  <a:srgbClr val="004899"/>
                </a:solidFill>
                <a:latin typeface="Montserrat" panose="020B0604020202020204" charset="-52"/>
              </a:rPr>
              <a:t> </a:t>
            </a:r>
            <a:endParaRPr lang="ru-RU" sz="1600" dirty="0" smtClean="0">
              <a:solidFill>
                <a:srgbClr val="004899"/>
              </a:solidFill>
              <a:latin typeface="Montserrat" panose="020B0604020202020204" charset="-52"/>
            </a:endParaRPr>
          </a:p>
          <a:p>
            <a:pPr algn="ctr"/>
            <a:r>
              <a:rPr lang="ru-RU" sz="1600" dirty="0" smtClean="0">
                <a:solidFill>
                  <a:srgbClr val="004899"/>
                </a:solidFill>
                <a:latin typeface="Montserrat" panose="020B0604020202020204" charset="-52"/>
              </a:rPr>
              <a:t>филиал</a:t>
            </a:r>
            <a:endParaRPr lang="ru-RU" sz="1600" dirty="0" smtClean="0">
              <a:solidFill>
                <a:srgbClr val="004899"/>
              </a:solidFill>
              <a:latin typeface="Montserrat" panose="020B0604020202020204" charset="-5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22047" y="4260446"/>
            <a:ext cx="1484113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Montserrat" panose="020B0604020202020204" charset="-52"/>
              </a:rPr>
              <a:t>После</a:t>
            </a:r>
            <a:endParaRPr lang="ru-RU" b="1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CFF91CE3-2533-4C4A-8778-050C964BC84C}"/>
              </a:ext>
            </a:extLst>
          </p:cNvPr>
          <p:cNvCxnSpPr>
            <a:cxnSpLocks/>
          </p:cNvCxnSpPr>
          <p:nvPr/>
        </p:nvCxnSpPr>
        <p:spPr>
          <a:xfrm>
            <a:off x="3310851" y="1927553"/>
            <a:ext cx="0" cy="4303126"/>
          </a:xfrm>
          <a:prstGeom prst="line">
            <a:avLst/>
          </a:prstGeom>
          <a:ln w="1270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15000"/>
                    </a14:imgEffect>
                    <a14:imgEffect>
                      <a14:brightnessContrast bright="5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622" y="1963439"/>
            <a:ext cx="2395774" cy="1711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6000"/>
                    </a14:imgEffect>
                    <a14:imgEffect>
                      <a14:brightnessContrast bright="3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932"/>
          <a:stretch/>
        </p:blipFill>
        <p:spPr>
          <a:xfrm>
            <a:off x="6120073" y="1954293"/>
            <a:ext cx="2669650" cy="17205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4000"/>
                    </a14:imgEffect>
                    <a14:imgEffect>
                      <a14:brightnessContrast bright="4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04"/>
          <a:stretch/>
        </p:blipFill>
        <p:spPr>
          <a:xfrm>
            <a:off x="6126136" y="4256261"/>
            <a:ext cx="2663587" cy="1784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TextBox 28"/>
          <p:cNvSpPr txBox="1"/>
          <p:nvPr/>
        </p:nvSpPr>
        <p:spPr>
          <a:xfrm>
            <a:off x="9094732" y="1967017"/>
            <a:ext cx="919402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Montserrat" panose="020B0604020202020204" charset="-52"/>
              </a:rPr>
              <a:t>До</a:t>
            </a:r>
            <a:endParaRPr lang="ru-RU" sz="1700" b="1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12760" y="1965337"/>
            <a:ext cx="600026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Montserrat" panose="020B0604020202020204" charset="-52"/>
              </a:rPr>
              <a:t>До</a:t>
            </a:r>
            <a:endParaRPr lang="ru-RU" sz="1700" b="1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47039" y="4299444"/>
            <a:ext cx="1426305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Montserrat" panose="020B0604020202020204" charset="-52"/>
              </a:rPr>
              <a:t>После</a:t>
            </a:r>
            <a:endParaRPr lang="ru-RU" sz="1700" b="1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16000"/>
                    </a14:imgEffect>
                    <a14:imgEffect>
                      <a14:brightnessContrast bright="-5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87" r="11178"/>
          <a:stretch/>
        </p:blipFill>
        <p:spPr>
          <a:xfrm>
            <a:off x="9252622" y="4250237"/>
            <a:ext cx="2395774" cy="17900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" name="TextBox 33"/>
          <p:cNvSpPr txBox="1"/>
          <p:nvPr/>
        </p:nvSpPr>
        <p:spPr>
          <a:xfrm>
            <a:off x="9016208" y="4284055"/>
            <a:ext cx="1389162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Montserrat" panose="020B0604020202020204" charset="-52"/>
              </a:rPr>
              <a:t>После</a:t>
            </a:r>
            <a:endParaRPr lang="ru-RU" sz="1700" b="1" dirty="0">
              <a:solidFill>
                <a:schemeClr val="bg1"/>
              </a:solidFill>
              <a:latin typeface="Montserrat" panose="020B0604020202020204" charset="-5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78818" y="1185677"/>
            <a:ext cx="392054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600" dirty="0" smtClean="0">
                <a:solidFill>
                  <a:srgbClr val="004899"/>
                </a:solidFill>
                <a:latin typeface="Montserrat" panose="020B0604020202020204" charset="-52"/>
              </a:rPr>
              <a:t>Печорский </a:t>
            </a:r>
            <a:endParaRPr lang="ru-RU" sz="1600" dirty="0" smtClean="0">
              <a:solidFill>
                <a:srgbClr val="004899"/>
              </a:solidFill>
              <a:latin typeface="Montserrat" panose="020B0604020202020204" charset="-52"/>
            </a:endParaRPr>
          </a:p>
          <a:p>
            <a:pPr algn="ctr"/>
            <a:r>
              <a:rPr lang="ru-RU" sz="1600" dirty="0" smtClean="0">
                <a:solidFill>
                  <a:srgbClr val="004899"/>
                </a:solidFill>
                <a:latin typeface="Montserrat" panose="020B0604020202020204" charset="-52"/>
              </a:rPr>
              <a:t>филиал</a:t>
            </a:r>
            <a:endParaRPr lang="ru-RU" sz="1600" dirty="0" smtClean="0">
              <a:solidFill>
                <a:srgbClr val="004899"/>
              </a:solidFill>
              <a:latin typeface="Montserrat" panose="020B0604020202020204" charset="-5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281299" y="1189256"/>
            <a:ext cx="2426569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ru-RU" sz="1600" dirty="0" err="1" smtClean="0">
                <a:solidFill>
                  <a:srgbClr val="004899"/>
                </a:solidFill>
                <a:latin typeface="Montserrat" panose="020B0604020202020204" charset="-52"/>
              </a:rPr>
              <a:t>Княжпогостский</a:t>
            </a:r>
            <a:r>
              <a:rPr lang="ru-RU" sz="1600" dirty="0" smtClean="0">
                <a:solidFill>
                  <a:srgbClr val="004899"/>
                </a:solidFill>
                <a:latin typeface="Montserrat" panose="020B0604020202020204" charset="-52"/>
              </a:rPr>
              <a:t> </a:t>
            </a:r>
            <a:endParaRPr lang="ru-RU" sz="1600" dirty="0" smtClean="0">
              <a:solidFill>
                <a:srgbClr val="004899"/>
              </a:solidFill>
              <a:latin typeface="Montserrat" panose="020B0604020202020204" charset="-52"/>
            </a:endParaRPr>
          </a:p>
          <a:p>
            <a:pPr algn="ctr"/>
            <a:r>
              <a:rPr lang="ru-RU" sz="1600" dirty="0" smtClean="0">
                <a:solidFill>
                  <a:srgbClr val="004899"/>
                </a:solidFill>
                <a:latin typeface="Montserrat" panose="020B0604020202020204" charset="-52"/>
              </a:rPr>
              <a:t>филиал</a:t>
            </a:r>
            <a:endParaRPr lang="ru-RU" sz="1600" dirty="0" smtClean="0">
              <a:solidFill>
                <a:srgbClr val="004899"/>
              </a:solidFill>
              <a:latin typeface="Montserrat" panose="020B0604020202020204" charset="-52"/>
            </a:endParaRP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CFF91CE3-2533-4C4A-8778-050C964BC84C}"/>
              </a:ext>
            </a:extLst>
          </p:cNvPr>
          <p:cNvCxnSpPr>
            <a:cxnSpLocks/>
          </p:cNvCxnSpPr>
          <p:nvPr/>
        </p:nvCxnSpPr>
        <p:spPr>
          <a:xfrm>
            <a:off x="5887918" y="1927553"/>
            <a:ext cx="0" cy="4303126"/>
          </a:xfrm>
          <a:prstGeom prst="line">
            <a:avLst/>
          </a:prstGeom>
          <a:ln w="1270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CFF91CE3-2533-4C4A-8778-050C964BC84C}"/>
              </a:ext>
            </a:extLst>
          </p:cNvPr>
          <p:cNvCxnSpPr>
            <a:cxnSpLocks/>
          </p:cNvCxnSpPr>
          <p:nvPr/>
        </p:nvCxnSpPr>
        <p:spPr>
          <a:xfrm>
            <a:off x="9016208" y="1927553"/>
            <a:ext cx="0" cy="4303126"/>
          </a:xfrm>
          <a:prstGeom prst="line">
            <a:avLst/>
          </a:prstGeom>
          <a:ln w="1270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14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26D999FA-6161-969F-AD2C-F62D6B088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>
            <a:extLst>
              <a:ext uri="{FF2B5EF4-FFF2-40B4-BE49-F238E27FC236}">
                <a16:creationId xmlns:a16="http://schemas.microsoft.com/office/drawing/2014/main" id="{B7D17049-4764-5809-603E-632539A47A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333" y="4754467"/>
            <a:ext cx="5246800" cy="1378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>
              <a:buSzPts val="1980"/>
            </a:pPr>
            <a:r>
              <a:rPr lang="ru" sz="5387" dirty="0"/>
              <a:t>Спасибо </a:t>
            </a:r>
            <a:br>
              <a:rPr lang="ru" sz="5387" dirty="0"/>
            </a:br>
            <a:r>
              <a:rPr lang="ru" sz="5387" dirty="0"/>
              <a:t>за внимание!</a:t>
            </a:r>
            <a:endParaRPr sz="5387" dirty="0"/>
          </a:p>
        </p:txBody>
      </p:sp>
      <p:pic>
        <p:nvPicPr>
          <p:cNvPr id="112" name="Google Shape;112;p17" title="hrt-04 1.png">
            <a:extLst>
              <a:ext uri="{FF2B5EF4-FFF2-40B4-BE49-F238E27FC236}">
                <a16:creationId xmlns:a16="http://schemas.microsoft.com/office/drawing/2014/main" id="{10175256-DF56-5EB9-F915-F083D7D0EC7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0217" y="179684"/>
            <a:ext cx="5036717" cy="6498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813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8915</TotalTime>
  <Words>248</Words>
  <Application>Microsoft Office PowerPoint</Application>
  <PresentationFormat>Широкоэкранный</PresentationFormat>
  <Paragraphs>70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Montserrat</vt:lpstr>
      <vt:lpstr>Arial</vt:lpstr>
      <vt:lpstr>Calibri</vt:lpstr>
      <vt:lpstr>Inter</vt:lpstr>
      <vt:lpstr>Wingdings 2</vt:lpstr>
      <vt:lpstr>Montserrat Light</vt:lpstr>
      <vt:lpstr>Montserrat SemiBold</vt:lpstr>
      <vt:lpstr>Office Theme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CrazzzyRat</dc:creator>
  <cp:lastModifiedBy>Хаванова Дарья Сергеевна</cp:lastModifiedBy>
  <cp:revision>529</cp:revision>
  <dcterms:created xsi:type="dcterms:W3CDTF">2022-10-31T14:09:10Z</dcterms:created>
  <dcterms:modified xsi:type="dcterms:W3CDTF">2026-09-29T12:31:33Z</dcterms:modified>
</cp:coreProperties>
</file>