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  <p:sldMasterId id="2147483665" r:id="rId2"/>
  </p:sldMasterIdLst>
  <p:notesMasterIdLst>
    <p:notesMasterId r:id="rId11"/>
  </p:notesMasterIdLst>
  <p:sldIdLst>
    <p:sldId id="722" r:id="rId3"/>
    <p:sldId id="717" r:id="rId4"/>
    <p:sldId id="723" r:id="rId5"/>
    <p:sldId id="679" r:id="rId6"/>
    <p:sldId id="706" r:id="rId7"/>
    <p:sldId id="725" r:id="rId8"/>
    <p:sldId id="724" r:id="rId9"/>
    <p:sldId id="259" r:id="rId10"/>
  </p:sldIdLst>
  <p:sldSz cx="12192000" cy="6858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Montserrat" panose="020B0604020202020204" charset="-52"/>
      <p:regular r:id="rId16"/>
      <p:bold r:id="rId17"/>
      <p:italic r:id="rId18"/>
      <p:boldItalic r:id="rId19"/>
    </p:embeddedFont>
    <p:embeddedFont>
      <p:font typeface="Fira Sans" panose="020B0604020202020204" charset="0"/>
      <p:regular r:id="rId20"/>
      <p:bold r:id="rId21"/>
      <p:italic r:id="rId22"/>
      <p:boldItalic r:id="rId23"/>
    </p:embeddedFont>
    <p:embeddedFont>
      <p:font typeface="Montserrat Light" panose="020B0604020202020204" charset="0"/>
      <p:regular r:id="rId24"/>
      <p:bold r:id="rId25"/>
      <p:italic r:id="rId26"/>
      <p:boldItalic r:id="rId27"/>
    </p:embeddedFont>
    <p:embeddedFont>
      <p:font typeface="Montserrat SemiBold" panose="020B0604020202020204" charset="-52"/>
      <p:regular r:id="rId28"/>
      <p:bold r:id="rId29"/>
      <p:italic r:id="rId30"/>
      <p:boldItalic r:id="rId31"/>
    </p:embeddedFont>
  </p:embeddedFontLst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9" orient="horz" pos="686" userDrawn="1">
          <p15:clr>
            <a:srgbClr val="A4A3A4"/>
          </p15:clr>
        </p15:guide>
        <p15:guide id="10" orient="horz" pos="958" userDrawn="1">
          <p15:clr>
            <a:srgbClr val="A4A3A4"/>
          </p15:clr>
        </p15:guide>
        <p15:guide id="11" pos="302" userDrawn="1">
          <p15:clr>
            <a:srgbClr val="A4A3A4"/>
          </p15:clr>
        </p15:guide>
        <p15:guide id="12" pos="7378" userDrawn="1">
          <p15:clr>
            <a:srgbClr val="A4A3A4"/>
          </p15:clr>
        </p15:guide>
        <p15:guide id="13" orient="horz" pos="14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899"/>
    <a:srgbClr val="69B3E7"/>
    <a:srgbClr val="E5481D"/>
    <a:srgbClr val="FF6801"/>
    <a:srgbClr val="D9222A"/>
    <a:srgbClr val="E6481D"/>
    <a:srgbClr val="DE53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80" autoAdjust="0"/>
    <p:restoredTop sz="96165" autoAdjust="0"/>
  </p:normalViewPr>
  <p:slideViewPr>
    <p:cSldViewPr snapToGrid="0">
      <p:cViewPr>
        <p:scale>
          <a:sx n="93" d="100"/>
          <a:sy n="93" d="100"/>
        </p:scale>
        <p:origin x="-67" y="-58"/>
      </p:cViewPr>
      <p:guideLst>
        <p:guide orient="horz" pos="686"/>
        <p:guide orient="horz" pos="958"/>
        <p:guide orient="horz" pos="142"/>
        <p:guide pos="302"/>
        <p:guide pos="73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4656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" Type="http://schemas.openxmlformats.org/officeDocument/2006/relationships/slide" Target="slides/slide1.xml"/><Relationship Id="rId21" Type="http://schemas.openxmlformats.org/officeDocument/2006/relationships/font" Target="fonts/font10.fntdata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font" Target="fonts/font17.fntdata"/><Relationship Id="rId10" Type="http://schemas.openxmlformats.org/officeDocument/2006/relationships/slide" Target="slides/slide8.xml"/><Relationship Id="rId19" Type="http://schemas.openxmlformats.org/officeDocument/2006/relationships/font" Target="fonts/font8.fntdata"/><Relationship Id="rId31" Type="http://schemas.openxmlformats.org/officeDocument/2006/relationships/font" Target="fonts/font20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font" Target="fonts/font19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4A5EF3CA-8FAC-4FAE-896A-B24A77C1E64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02D22577-0B0B-4E22-8727-802D399045F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CA9A20-1371-454F-AC46-3A0B240139E8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xmlns="" id="{B37EEF98-7227-46C6-BBBC-C8ED60DCBE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xmlns="" id="{CF42F756-E6C6-4E75-A429-0077F965DE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86FB996-031D-4C28-9567-5177F737FC7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C931F15-33AB-466B-A147-9D11A3062C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CACA78-443A-4A3A-8DEA-FA015FD6C2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604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xmlns="" id="{5499B51E-D970-698B-8E7D-B3DD59973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f8bc46f52c_0_4:notes">
            <a:extLst>
              <a:ext uri="{FF2B5EF4-FFF2-40B4-BE49-F238E27FC236}">
                <a16:creationId xmlns:a16="http://schemas.microsoft.com/office/drawing/2014/main" xmlns="" id="{C151598D-A2C3-980A-FD9C-1EBE2488C3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f8bc46f52c_0_4:notes">
            <a:extLst>
              <a:ext uri="{FF2B5EF4-FFF2-40B4-BE49-F238E27FC236}">
                <a16:creationId xmlns:a16="http://schemas.microsoft.com/office/drawing/2014/main" xmlns="" id="{56632959-B53F-7536-2271-05A18A22DE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6651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CACA78-443A-4A3A-8DEA-FA015FD6C232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816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9fda7c7e9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f9fda7c7e9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8D029918-C7F2-4D1B-B4EC-EBAACF7998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BC1A9ED4-4156-4A73-903E-7A5C347D50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10607846" y="367451"/>
            <a:ext cx="1098690" cy="432000"/>
          </a:xfrm>
          <a:prstGeom prst="rect">
            <a:avLst/>
          </a:prstGeom>
          <a:ln w="0">
            <a:noFill/>
          </a:ln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xmlns="" id="{1B93BB34-7E86-46F2-B7BC-E08E9CE58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12576" y="6504306"/>
            <a:ext cx="479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rgbClr val="69B3E7"/>
                </a:solidFill>
              </a:defRPr>
            </a:lvl1pPr>
          </a:lstStyle>
          <a:p>
            <a:pPr algn="ctr"/>
            <a:fld id="{7D1DD26F-FA5D-6E49-9D6E-F0596D50FBB9}" type="slidenum">
              <a:rPr lang="x-none" sz="1000" smtClean="0">
                <a:latin typeface="Montserrat" pitchFamily="2" charset="77"/>
              </a:rPr>
              <a:pPr algn="ctr"/>
              <a:t>‹#›</a:t>
            </a:fld>
            <a:endParaRPr lang="x-none" sz="1000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8319239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7378" userDrawn="1">
          <p15:clr>
            <a:srgbClr val="FBAE40"/>
          </p15:clr>
        </p15:guide>
        <p15:guide id="2" orient="horz" pos="436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orient="horz" pos="402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BC1A9ED4-4156-4A73-903E-7A5C347D5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10607846" y="367451"/>
            <a:ext cx="1098690" cy="432000"/>
          </a:xfrm>
          <a:prstGeom prst="rect">
            <a:avLst/>
          </a:prstGeom>
          <a:ln w="0">
            <a:noFill/>
          </a:ln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F5EB2C56-E919-4F50-A673-7D1D370DB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12576" y="6504306"/>
            <a:ext cx="479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rgbClr val="69B3E7"/>
                </a:solidFill>
              </a:defRPr>
            </a:lvl1pPr>
          </a:lstStyle>
          <a:p>
            <a:pPr algn="ctr"/>
            <a:fld id="{7D1DD26F-FA5D-6E49-9D6E-F0596D50FBB9}" type="slidenum">
              <a:rPr lang="x-none" sz="1000" smtClean="0">
                <a:latin typeface="Montserrat" pitchFamily="2" charset="77"/>
              </a:rPr>
              <a:pPr algn="ctr"/>
              <a:t>‹#›</a:t>
            </a:fld>
            <a:endParaRPr lang="x-none" sz="1000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1329489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7378" userDrawn="1">
          <p15:clr>
            <a:srgbClr val="FBAE40"/>
          </p15:clr>
        </p15:guide>
        <p15:guide id="2" orient="horz" pos="436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orient="horz" pos="40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149240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7378" userDrawn="1">
          <p15:clr>
            <a:srgbClr val="FBAE40"/>
          </p15:clr>
        </p15:guide>
        <p15:guide id="2" orient="horz" pos="436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orient="horz" pos="402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B6E924D-A499-4A9E-A1CB-2913E8B617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28166" y="357291"/>
            <a:ext cx="1080000" cy="4320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F6119177-E16B-44A5-810A-8FDEDECE2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12576" y="6504306"/>
            <a:ext cx="479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fld id="{7D1DD26F-FA5D-6E49-9D6E-F0596D50FBB9}" type="slidenum">
              <a:rPr lang="x-none" sz="1000" smtClean="0">
                <a:latin typeface="Montserrat" pitchFamily="2" charset="77"/>
              </a:rPr>
              <a:pPr algn="ctr"/>
              <a:t>‹#›</a:t>
            </a:fld>
            <a:endParaRPr lang="x-none" sz="1000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3324503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7378">
          <p15:clr>
            <a:srgbClr val="FBAE40"/>
          </p15:clr>
        </p15:guide>
        <p15:guide id="2" orient="horz" pos="436">
          <p15:clr>
            <a:srgbClr val="FBAE40"/>
          </p15:clr>
        </p15:guide>
        <p15:guide id="3" pos="302">
          <p15:clr>
            <a:srgbClr val="FBAE40"/>
          </p15:clr>
        </p15:guide>
        <p15:guide id="4" orient="horz" pos="402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48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F6E4538-F88B-C3CF-92DC-6D277ACF22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B6E924D-A499-4A9E-A1CB-2913E8B617F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628166" y="357291"/>
            <a:ext cx="1080000" cy="4320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F6119177-E16B-44A5-810A-8FDEDECE2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12576" y="6504306"/>
            <a:ext cx="479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rgbClr val="69B3E7"/>
                </a:solidFill>
              </a:defRPr>
            </a:lvl1pPr>
          </a:lstStyle>
          <a:p>
            <a:pPr algn="ctr"/>
            <a:fld id="{7D1DD26F-FA5D-6E49-9D6E-F0596D50FBB9}" type="slidenum">
              <a:rPr lang="x-none" sz="1000" smtClean="0">
                <a:latin typeface="Montserrat" pitchFamily="2" charset="77"/>
              </a:rPr>
              <a:pPr algn="ctr"/>
              <a:t>‹#›</a:t>
            </a:fld>
            <a:endParaRPr lang="x-none" sz="1000" dirty="0">
              <a:latin typeface="Montserrat" pitchFamily="2" charset="77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xmlns="" id="{45B9B2B1-0686-42F5-3641-AD383C38253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5000"/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995863" y="692149"/>
            <a:ext cx="8716712" cy="7806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37888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7378" userDrawn="1">
          <p15:clr>
            <a:srgbClr val="FBAE40"/>
          </p15:clr>
        </p15:guide>
        <p15:guide id="2" orient="horz" pos="436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orient="horz" pos="402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48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ABBE713-137F-4897-83C3-F3BF477722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 t="1562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B6E924D-A499-4A9E-A1CB-2913E8B617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28166" y="357291"/>
            <a:ext cx="1080000" cy="4320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F6119177-E16B-44A5-810A-8FDEDECE2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12576" y="6504306"/>
            <a:ext cx="479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rgbClr val="69B3E7"/>
                </a:solidFill>
              </a:defRPr>
            </a:lvl1pPr>
          </a:lstStyle>
          <a:p>
            <a:pPr algn="ctr"/>
            <a:fld id="{7D1DD26F-FA5D-6E49-9D6E-F0596D50FBB9}" type="slidenum">
              <a:rPr lang="x-none" sz="1000" smtClean="0">
                <a:latin typeface="Montserrat" pitchFamily="2" charset="77"/>
              </a:rPr>
              <a:pPr algn="ctr"/>
              <a:t>‹#›</a:t>
            </a:fld>
            <a:endParaRPr lang="x-none" sz="1000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98279412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7378" userDrawn="1">
          <p15:clr>
            <a:srgbClr val="FBAE40"/>
          </p15:clr>
        </p15:guide>
        <p15:guide id="2" orient="horz" pos="436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orient="horz" pos="402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48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B6E924D-A499-4A9E-A1CB-2913E8B617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28166" y="357291"/>
            <a:ext cx="1080000" cy="4320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F6119177-E16B-44A5-810A-8FDEDECE2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12576" y="6504306"/>
            <a:ext cx="479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rgbClr val="69B3E7"/>
                </a:solidFill>
              </a:defRPr>
            </a:lvl1pPr>
          </a:lstStyle>
          <a:p>
            <a:pPr algn="ctr"/>
            <a:fld id="{7D1DD26F-FA5D-6E49-9D6E-F0596D50FBB9}" type="slidenum">
              <a:rPr lang="x-none" sz="1000" smtClean="0">
                <a:latin typeface="Montserrat" pitchFamily="2" charset="77"/>
              </a:rPr>
              <a:pPr algn="ctr"/>
              <a:t>‹#›</a:t>
            </a:fld>
            <a:endParaRPr lang="x-none" sz="1000" dirty="0">
              <a:latin typeface="Montserrat" pitchFamily="2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AA44660-A689-C965-8E7B-FA4CF7CE664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1000"/>
          </a:blip>
          <a:srcRect b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xmlns="" id="{661DC2D9-7975-7684-18DB-BB0C1C649D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000"/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79425" y="692149"/>
            <a:ext cx="8716712" cy="7806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25293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7378" userDrawn="1">
          <p15:clr>
            <a:srgbClr val="FBAE40"/>
          </p15:clr>
        </p15:guide>
        <p15:guide id="2" orient="horz" pos="436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orient="horz" pos="402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B6E924D-A499-4A9E-A1CB-2913E8B617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28166" y="357291"/>
            <a:ext cx="1080000" cy="4320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F6119177-E16B-44A5-810A-8FDEDECE2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12576" y="6504306"/>
            <a:ext cx="479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fld id="{7D1DD26F-FA5D-6E49-9D6E-F0596D50FBB9}" type="slidenum">
              <a:rPr lang="x-none" sz="1000" smtClean="0">
                <a:latin typeface="Montserrat" pitchFamily="2" charset="77"/>
              </a:rPr>
              <a:pPr algn="ctr"/>
              <a:t>‹#›</a:t>
            </a:fld>
            <a:endParaRPr lang="x-none" sz="1000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9214542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7378">
          <p15:clr>
            <a:srgbClr val="FBAE40"/>
          </p15:clr>
        </p15:guide>
        <p15:guide id="2" orient="horz" pos="436">
          <p15:clr>
            <a:srgbClr val="FBAE40"/>
          </p15:clr>
        </p15:guide>
        <p15:guide id="3" pos="302">
          <p15:clr>
            <a:srgbClr val="FBAE40"/>
          </p15:clr>
        </p15:guide>
        <p15:guide id="4" orient="horz" pos="402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280C798-15CD-40A9-BD19-14621473B3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314" r="1690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59F010BE-781B-4EBC-8096-EC254B0ECEC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489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B6E924D-A499-4A9E-A1CB-2913E8B617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28166" y="357291"/>
            <a:ext cx="1080000" cy="4320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F6119177-E16B-44A5-810A-8FDEDECE2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12576" y="6504306"/>
            <a:ext cx="479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rgbClr val="69B3E7"/>
                </a:solidFill>
              </a:defRPr>
            </a:lvl1pPr>
          </a:lstStyle>
          <a:p>
            <a:pPr algn="ctr"/>
            <a:fld id="{7D1DD26F-FA5D-6E49-9D6E-F0596D50FBB9}" type="slidenum">
              <a:rPr lang="x-none" sz="1000" smtClean="0">
                <a:latin typeface="Montserrat" pitchFamily="2" charset="77"/>
              </a:rPr>
              <a:pPr algn="ctr"/>
              <a:t>‹#›</a:t>
            </a:fld>
            <a:endParaRPr lang="x-none" sz="1000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1632558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7378">
          <p15:clr>
            <a:srgbClr val="FBAE40"/>
          </p15:clr>
        </p15:guide>
        <p15:guide id="2" orient="horz" pos="436">
          <p15:clr>
            <a:srgbClr val="FBAE40"/>
          </p15:clr>
        </p15:guide>
        <p15:guide id="3" pos="302">
          <p15:clr>
            <a:srgbClr val="FBAE40"/>
          </p15:clr>
        </p15:guide>
        <p15:guide id="4" orient="horz" pos="402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BAEE7DB1-4147-461A-B7FC-07A3828F09D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B6E924D-A499-4A9E-A1CB-2913E8B617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28166" y="357291"/>
            <a:ext cx="1080000" cy="432000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D3E45AD9-AF41-4B0F-9EA0-575B941A5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12576" y="6504306"/>
            <a:ext cx="479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rgbClr val="69B3E7"/>
                </a:solidFill>
              </a:defRPr>
            </a:lvl1pPr>
          </a:lstStyle>
          <a:p>
            <a:pPr algn="ctr"/>
            <a:fld id="{7D1DD26F-FA5D-6E49-9D6E-F0596D50FBB9}" type="slidenum">
              <a:rPr lang="x-none" sz="1000" smtClean="0">
                <a:latin typeface="Montserrat" pitchFamily="2" charset="77"/>
              </a:rPr>
              <a:pPr algn="ctr"/>
              <a:t>‹#›</a:t>
            </a:fld>
            <a:endParaRPr lang="x-none" sz="1000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7289985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7378" userDrawn="1">
          <p15:clr>
            <a:srgbClr val="FBAE40"/>
          </p15:clr>
        </p15:guide>
        <p15:guide id="2" orient="horz" pos="436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orient="horz" pos="402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" y="0"/>
            <a:ext cx="1219202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415611" y="1500767"/>
            <a:ext cx="11360800" cy="27368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200"/>
              <a:buNone/>
              <a:defRPr sz="6134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6934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6934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6934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6934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6934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6934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6934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6934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415600" y="4286833"/>
            <a:ext cx="11360800" cy="1056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 sz="1333"/>
            </a:lvl1pPr>
            <a:lvl2pPr lvl="1">
              <a:buNone/>
              <a:defRPr sz="1333"/>
            </a:lvl2pPr>
            <a:lvl3pPr lvl="2">
              <a:buNone/>
              <a:defRPr sz="1333"/>
            </a:lvl3pPr>
            <a:lvl4pPr lvl="3">
              <a:buNone/>
              <a:defRPr sz="1333"/>
            </a:lvl4pPr>
            <a:lvl5pPr lvl="4">
              <a:buNone/>
              <a:defRPr sz="1333"/>
            </a:lvl5pPr>
            <a:lvl6pPr lvl="5">
              <a:buNone/>
              <a:defRPr sz="1333"/>
            </a:lvl6pPr>
            <a:lvl7pPr lvl="6">
              <a:buNone/>
              <a:defRPr sz="1333"/>
            </a:lvl7pPr>
            <a:lvl8pPr lvl="7">
              <a:buNone/>
              <a:defRPr sz="1333"/>
            </a:lvl8pPr>
            <a:lvl9pPr lvl="8">
              <a:buNone/>
              <a:defRPr sz="1333"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  <p:grpSp>
        <p:nvGrpSpPr>
          <p:cNvPr id="15" name="Google Shape;15;p2"/>
          <p:cNvGrpSpPr/>
          <p:nvPr/>
        </p:nvGrpSpPr>
        <p:grpSpPr>
          <a:xfrm>
            <a:off x="347575" y="355600"/>
            <a:ext cx="11496851" cy="1584367"/>
            <a:chOff x="762000" y="381000"/>
            <a:chExt cx="17245277" cy="2376550"/>
          </a:xfrm>
        </p:grpSpPr>
        <p:pic>
          <p:nvPicPr>
            <p:cNvPr id="16" name="Google Shape;16;p2"/>
            <p:cNvPicPr preferRelativeResize="0"/>
            <p:nvPr/>
          </p:nvPicPr>
          <p:blipFill rotWithShape="1">
            <a:blip r:embed="rId3">
              <a:alphaModFix/>
            </a:blip>
            <a:srcRect r="62572"/>
            <a:stretch/>
          </p:blipFill>
          <p:spPr>
            <a:xfrm>
              <a:off x="762000" y="381000"/>
              <a:ext cx="3960151" cy="2376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17;p2"/>
            <p:cNvPicPr preferRelativeResize="0"/>
            <p:nvPr/>
          </p:nvPicPr>
          <p:blipFill rotWithShape="1">
            <a:blip r:embed="rId3">
              <a:alphaModFix/>
            </a:blip>
            <a:srcRect l="46738"/>
            <a:stretch/>
          </p:blipFill>
          <p:spPr>
            <a:xfrm>
              <a:off x="12371775" y="381000"/>
              <a:ext cx="5635502" cy="237655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5455189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1">
  <p:cSld name="Титульный слайд 1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1"/>
            <a:ext cx="1219201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"/>
          <p:cNvSpPr txBox="1">
            <a:spLocks noGrp="1"/>
          </p:cNvSpPr>
          <p:nvPr>
            <p:ph type="ctrTitle"/>
          </p:nvPr>
        </p:nvSpPr>
        <p:spPr>
          <a:xfrm>
            <a:off x="415611" y="1500767"/>
            <a:ext cx="11360800" cy="27368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200"/>
              <a:buNone/>
              <a:defRPr sz="6134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6934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6934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6934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6934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6934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6934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6934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693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ubTitle" idx="1"/>
          </p:nvPr>
        </p:nvSpPr>
        <p:spPr>
          <a:xfrm>
            <a:off x="415600" y="4286833"/>
            <a:ext cx="11360800" cy="1056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3734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 sz="1333">
                <a:solidFill>
                  <a:schemeClr val="dk2"/>
                </a:solidFill>
              </a:defRPr>
            </a:lvl1pPr>
            <a:lvl2pPr lvl="1">
              <a:buNone/>
              <a:defRPr sz="1333">
                <a:solidFill>
                  <a:schemeClr val="dk2"/>
                </a:solidFill>
              </a:defRPr>
            </a:lvl2pPr>
            <a:lvl3pPr lvl="2">
              <a:buNone/>
              <a:defRPr sz="1333">
                <a:solidFill>
                  <a:schemeClr val="dk2"/>
                </a:solidFill>
              </a:defRPr>
            </a:lvl3pPr>
            <a:lvl4pPr lvl="3">
              <a:buNone/>
              <a:defRPr sz="1333">
                <a:solidFill>
                  <a:schemeClr val="dk2"/>
                </a:solidFill>
              </a:defRPr>
            </a:lvl4pPr>
            <a:lvl5pPr lvl="4">
              <a:buNone/>
              <a:defRPr sz="1333">
                <a:solidFill>
                  <a:schemeClr val="dk2"/>
                </a:solidFill>
              </a:defRPr>
            </a:lvl5pPr>
            <a:lvl6pPr lvl="5">
              <a:buNone/>
              <a:defRPr sz="1333">
                <a:solidFill>
                  <a:schemeClr val="dk2"/>
                </a:solidFill>
              </a:defRPr>
            </a:lvl6pPr>
            <a:lvl7pPr lvl="6">
              <a:buNone/>
              <a:defRPr sz="1333">
                <a:solidFill>
                  <a:schemeClr val="dk2"/>
                </a:solidFill>
              </a:defRPr>
            </a:lvl7pPr>
            <a:lvl8pPr lvl="7">
              <a:buNone/>
              <a:defRPr sz="1333">
                <a:solidFill>
                  <a:schemeClr val="dk2"/>
                </a:solidFill>
              </a:defRPr>
            </a:lvl8pPr>
            <a:lvl9pPr lvl="8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  <p:grpSp>
        <p:nvGrpSpPr>
          <p:cNvPr id="23" name="Google Shape;23;p3"/>
          <p:cNvGrpSpPr/>
          <p:nvPr/>
        </p:nvGrpSpPr>
        <p:grpSpPr>
          <a:xfrm>
            <a:off x="347533" y="254000"/>
            <a:ext cx="11496935" cy="1851867"/>
            <a:chOff x="381000" y="381000"/>
            <a:chExt cx="17245402" cy="2777800"/>
          </a:xfrm>
        </p:grpSpPr>
        <p:pic>
          <p:nvPicPr>
            <p:cNvPr id="24" name="Google Shape;24;p3"/>
            <p:cNvPicPr preferRelativeResize="0"/>
            <p:nvPr/>
          </p:nvPicPr>
          <p:blipFill rotWithShape="1">
            <a:blip r:embed="rId3">
              <a:alphaModFix/>
            </a:blip>
            <a:srcRect r="61995"/>
            <a:stretch/>
          </p:blipFill>
          <p:spPr>
            <a:xfrm>
              <a:off x="381000" y="381000"/>
              <a:ext cx="4679823" cy="2777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/>
            <p:cNvPicPr preferRelativeResize="0"/>
            <p:nvPr/>
          </p:nvPicPr>
          <p:blipFill rotWithShape="1">
            <a:blip r:embed="rId3">
              <a:alphaModFix/>
            </a:blip>
            <a:srcRect l="46430"/>
            <a:stretch/>
          </p:blipFill>
          <p:spPr>
            <a:xfrm>
              <a:off x="11029824" y="381000"/>
              <a:ext cx="6596577" cy="277780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8661134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4800"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 sz="1333"/>
            </a:lvl1pPr>
            <a:lvl2pPr lvl="1">
              <a:buNone/>
              <a:defRPr sz="1333"/>
            </a:lvl2pPr>
            <a:lvl3pPr lvl="2">
              <a:buNone/>
              <a:defRPr sz="1333"/>
            </a:lvl3pPr>
            <a:lvl4pPr lvl="3">
              <a:buNone/>
              <a:defRPr sz="1333"/>
            </a:lvl4pPr>
            <a:lvl5pPr lvl="4">
              <a:buNone/>
              <a:defRPr sz="1333"/>
            </a:lvl5pPr>
            <a:lvl6pPr lvl="5">
              <a:buNone/>
              <a:defRPr sz="1333"/>
            </a:lvl6pPr>
            <a:lvl7pPr lvl="6">
              <a:buNone/>
              <a:defRPr sz="1333"/>
            </a:lvl7pPr>
            <a:lvl8pPr lvl="7">
              <a:buNone/>
              <a:defRPr sz="1333"/>
            </a:lvl8pPr>
            <a:lvl9pPr lvl="8">
              <a:buNone/>
              <a:defRPr sz="1333"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  <p:pic>
        <p:nvPicPr>
          <p:cNvPr id="30" name="Google Shape;30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000" y="254000"/>
            <a:ext cx="4311139" cy="9683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33955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415600" y="1351190"/>
            <a:ext cx="11360800" cy="763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None/>
              <a:defRPr sz="3334"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415600" y="2294457"/>
            <a:ext cx="11360800" cy="4555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304815" lvl="0" indent="-270947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1867"/>
            </a:lvl1pPr>
            <a:lvl2pPr marL="609630" lvl="1" indent="-270947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1867"/>
            </a:lvl2pPr>
            <a:lvl3pPr marL="914446" lvl="2" indent="-270947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1867"/>
            </a:lvl3pPr>
            <a:lvl4pPr marL="1219261" lvl="3" indent="-270947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1867"/>
            </a:lvl4pPr>
            <a:lvl5pPr marL="1524076" lvl="4" indent="-270947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1867"/>
            </a:lvl5pPr>
            <a:lvl6pPr marL="1828891" lvl="5" indent="-270947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1867"/>
            </a:lvl6pPr>
            <a:lvl7pPr marL="2133707" lvl="6" indent="-270947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1867"/>
            </a:lvl7pPr>
            <a:lvl8pPr marL="2438522" lvl="7" indent="-270947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1867"/>
            </a:lvl8pPr>
            <a:lvl9pPr marL="2743337" lvl="8" indent="-270947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1867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 sz="1333"/>
            </a:lvl1pPr>
            <a:lvl2pPr lvl="1">
              <a:buNone/>
              <a:defRPr sz="1333"/>
            </a:lvl2pPr>
            <a:lvl3pPr lvl="2">
              <a:buNone/>
              <a:defRPr sz="1333"/>
            </a:lvl3pPr>
            <a:lvl4pPr lvl="3">
              <a:buNone/>
              <a:defRPr sz="1333"/>
            </a:lvl4pPr>
            <a:lvl5pPr lvl="4">
              <a:buNone/>
              <a:defRPr sz="1333"/>
            </a:lvl5pPr>
            <a:lvl6pPr lvl="5">
              <a:buNone/>
              <a:defRPr sz="1333"/>
            </a:lvl6pPr>
            <a:lvl7pPr lvl="6">
              <a:buNone/>
              <a:defRPr sz="1333"/>
            </a:lvl7pPr>
            <a:lvl8pPr lvl="7">
              <a:buNone/>
              <a:defRPr sz="1333"/>
            </a:lvl8pPr>
            <a:lvl9pPr lvl="8">
              <a:buNone/>
              <a:defRPr sz="1333"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98156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текст 1 3">
  <p:cSld name="Заголовок и текст 1 3">
    <p:bg>
      <p:bgPr>
        <a:solidFill>
          <a:schemeClr val="lt1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 txBox="1">
            <a:spLocks noGrp="1"/>
          </p:cNvSpPr>
          <p:nvPr>
            <p:ph type="title"/>
          </p:nvPr>
        </p:nvSpPr>
        <p:spPr>
          <a:xfrm>
            <a:off x="415600" y="1605190"/>
            <a:ext cx="11360800" cy="763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3334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1"/>
          </p:nvPr>
        </p:nvSpPr>
        <p:spPr>
          <a:xfrm>
            <a:off x="415600" y="2548457"/>
            <a:ext cx="11360800" cy="4555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304815" lvl="0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1867">
                <a:solidFill>
                  <a:schemeClr val="dk2"/>
                </a:solidFill>
              </a:defRPr>
            </a:lvl1pPr>
            <a:lvl2pPr marL="609630" lvl="1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1867">
                <a:solidFill>
                  <a:schemeClr val="dk2"/>
                </a:solidFill>
              </a:defRPr>
            </a:lvl2pPr>
            <a:lvl3pPr marL="914446" lvl="2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1867">
                <a:solidFill>
                  <a:schemeClr val="dk2"/>
                </a:solidFill>
              </a:defRPr>
            </a:lvl3pPr>
            <a:lvl4pPr marL="1219261" lvl="3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1867">
                <a:solidFill>
                  <a:schemeClr val="dk2"/>
                </a:solidFill>
              </a:defRPr>
            </a:lvl4pPr>
            <a:lvl5pPr marL="1524076" lvl="4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1867">
                <a:solidFill>
                  <a:schemeClr val="dk2"/>
                </a:solidFill>
              </a:defRPr>
            </a:lvl5pPr>
            <a:lvl6pPr marL="1828891" lvl="5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1867">
                <a:solidFill>
                  <a:schemeClr val="dk2"/>
                </a:solidFill>
              </a:defRPr>
            </a:lvl6pPr>
            <a:lvl7pPr marL="2133707" lvl="6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1867">
                <a:solidFill>
                  <a:schemeClr val="dk2"/>
                </a:solidFill>
              </a:defRPr>
            </a:lvl7pPr>
            <a:lvl8pPr marL="2438522" lvl="7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1867">
                <a:solidFill>
                  <a:schemeClr val="dk2"/>
                </a:solidFill>
              </a:defRPr>
            </a:lvl8pPr>
            <a:lvl9pPr marL="2743337" lvl="8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1867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pic>
        <p:nvPicPr>
          <p:cNvPr id="44" name="Google Shape;44;p7"/>
          <p:cNvPicPr preferRelativeResize="0"/>
          <p:nvPr/>
        </p:nvPicPr>
        <p:blipFill rotWithShape="1">
          <a:blip r:embed="rId2">
            <a:alphaModFix/>
          </a:blip>
          <a:srcRect t="39579" b="39582"/>
          <a:stretch/>
        </p:blipFill>
        <p:spPr>
          <a:xfrm>
            <a:off x="-33" y="0"/>
            <a:ext cx="12192067" cy="1429149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 sz="1333"/>
            </a:lvl1pPr>
            <a:lvl2pPr lvl="1">
              <a:buNone/>
              <a:defRPr sz="1333"/>
            </a:lvl2pPr>
            <a:lvl3pPr lvl="2">
              <a:buNone/>
              <a:defRPr sz="1333"/>
            </a:lvl3pPr>
            <a:lvl4pPr lvl="3">
              <a:buNone/>
              <a:defRPr sz="1333"/>
            </a:lvl4pPr>
            <a:lvl5pPr lvl="4">
              <a:buNone/>
              <a:defRPr sz="1333"/>
            </a:lvl5pPr>
            <a:lvl6pPr lvl="5">
              <a:buNone/>
              <a:defRPr sz="1333"/>
            </a:lvl6pPr>
            <a:lvl7pPr lvl="6">
              <a:buNone/>
              <a:defRPr sz="1333"/>
            </a:lvl7pPr>
            <a:lvl8pPr lvl="7">
              <a:buNone/>
              <a:defRPr sz="1333"/>
            </a:lvl8pPr>
            <a:lvl9pPr lvl="8">
              <a:buNone/>
              <a:defRPr sz="1333"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  <p:pic>
        <p:nvPicPr>
          <p:cNvPr id="46" name="Google Shape;46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290" y="243594"/>
            <a:ext cx="4292478" cy="9683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60540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текст 1 3 1">
  <p:cSld name="Заголовок и текст 1 3 1">
    <p:bg>
      <p:bgPr>
        <a:solidFill>
          <a:schemeClr val="lt1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/>
          <p:nvPr/>
        </p:nvSpPr>
        <p:spPr>
          <a:xfrm>
            <a:off x="117" y="1419650"/>
            <a:ext cx="12192000" cy="5438400"/>
          </a:xfrm>
          <a:prstGeom prst="rect">
            <a:avLst/>
          </a:prstGeom>
          <a:gradFill>
            <a:gsLst>
              <a:gs pos="0">
                <a:srgbClr val="E9EFFD"/>
              </a:gs>
              <a:gs pos="50000">
                <a:srgbClr val="D4E0FD"/>
              </a:gs>
              <a:gs pos="100000">
                <a:srgbClr val="B9CDFE"/>
              </a:gs>
            </a:gsLst>
            <a:lin ang="5400012" scaled="0"/>
          </a:gra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" name="Google Shape;49;p8"/>
          <p:cNvSpPr txBox="1">
            <a:spLocks noGrp="1"/>
          </p:cNvSpPr>
          <p:nvPr>
            <p:ph type="title"/>
          </p:nvPr>
        </p:nvSpPr>
        <p:spPr>
          <a:xfrm>
            <a:off x="415600" y="1605190"/>
            <a:ext cx="11360800" cy="763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3334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body" idx="1"/>
          </p:nvPr>
        </p:nvSpPr>
        <p:spPr>
          <a:xfrm>
            <a:off x="415600" y="2548457"/>
            <a:ext cx="11360800" cy="4555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304815" lvl="0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1867">
                <a:solidFill>
                  <a:schemeClr val="dk2"/>
                </a:solidFill>
              </a:defRPr>
            </a:lvl1pPr>
            <a:lvl2pPr marL="609630" lvl="1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1867">
                <a:solidFill>
                  <a:schemeClr val="dk2"/>
                </a:solidFill>
              </a:defRPr>
            </a:lvl2pPr>
            <a:lvl3pPr marL="914446" lvl="2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1867">
                <a:solidFill>
                  <a:schemeClr val="dk2"/>
                </a:solidFill>
              </a:defRPr>
            </a:lvl3pPr>
            <a:lvl4pPr marL="1219261" lvl="3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1867">
                <a:solidFill>
                  <a:schemeClr val="dk2"/>
                </a:solidFill>
              </a:defRPr>
            </a:lvl4pPr>
            <a:lvl5pPr marL="1524076" lvl="4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1867">
                <a:solidFill>
                  <a:schemeClr val="dk2"/>
                </a:solidFill>
              </a:defRPr>
            </a:lvl5pPr>
            <a:lvl6pPr marL="1828891" lvl="5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1867">
                <a:solidFill>
                  <a:schemeClr val="dk2"/>
                </a:solidFill>
              </a:defRPr>
            </a:lvl6pPr>
            <a:lvl7pPr marL="2133707" lvl="6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1867">
                <a:solidFill>
                  <a:schemeClr val="dk2"/>
                </a:solidFill>
              </a:defRPr>
            </a:lvl7pPr>
            <a:lvl8pPr marL="2438522" lvl="7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1867">
                <a:solidFill>
                  <a:schemeClr val="dk2"/>
                </a:solidFill>
              </a:defRPr>
            </a:lvl8pPr>
            <a:lvl9pPr marL="2743337" lvl="8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1867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pic>
        <p:nvPicPr>
          <p:cNvPr id="51" name="Google Shape;51;p8"/>
          <p:cNvPicPr preferRelativeResize="0"/>
          <p:nvPr/>
        </p:nvPicPr>
        <p:blipFill rotWithShape="1">
          <a:blip r:embed="rId2">
            <a:alphaModFix/>
          </a:blip>
          <a:srcRect t="39579" b="39582"/>
          <a:stretch/>
        </p:blipFill>
        <p:spPr>
          <a:xfrm>
            <a:off x="-33" y="0"/>
            <a:ext cx="12192067" cy="1429149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 sz="1333">
                <a:solidFill>
                  <a:schemeClr val="dk2"/>
                </a:solidFill>
              </a:defRPr>
            </a:lvl1pPr>
            <a:lvl2pPr lvl="1">
              <a:buNone/>
              <a:defRPr sz="1333">
                <a:solidFill>
                  <a:schemeClr val="dk2"/>
                </a:solidFill>
              </a:defRPr>
            </a:lvl2pPr>
            <a:lvl3pPr lvl="2">
              <a:buNone/>
              <a:defRPr sz="1333">
                <a:solidFill>
                  <a:schemeClr val="dk2"/>
                </a:solidFill>
              </a:defRPr>
            </a:lvl3pPr>
            <a:lvl4pPr lvl="3">
              <a:buNone/>
              <a:defRPr sz="1333">
                <a:solidFill>
                  <a:schemeClr val="dk2"/>
                </a:solidFill>
              </a:defRPr>
            </a:lvl4pPr>
            <a:lvl5pPr lvl="4">
              <a:buNone/>
              <a:defRPr sz="1333">
                <a:solidFill>
                  <a:schemeClr val="dk2"/>
                </a:solidFill>
              </a:defRPr>
            </a:lvl5pPr>
            <a:lvl6pPr lvl="5">
              <a:buNone/>
              <a:defRPr sz="1333">
                <a:solidFill>
                  <a:schemeClr val="dk2"/>
                </a:solidFill>
              </a:defRPr>
            </a:lvl6pPr>
            <a:lvl7pPr lvl="6">
              <a:buNone/>
              <a:defRPr sz="1333">
                <a:solidFill>
                  <a:schemeClr val="dk2"/>
                </a:solidFill>
              </a:defRPr>
            </a:lvl7pPr>
            <a:lvl8pPr lvl="7">
              <a:buNone/>
              <a:defRPr sz="1333">
                <a:solidFill>
                  <a:schemeClr val="dk2"/>
                </a:solidFill>
              </a:defRPr>
            </a:lvl8pPr>
            <a:lvl9pPr lvl="8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  <p:pic>
        <p:nvPicPr>
          <p:cNvPr id="53" name="Google Shape;53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290" y="243594"/>
            <a:ext cx="4292478" cy="9683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1528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текст 1 3 1 1">
  <p:cSld name="Заголовок и текст 1 3 1 1">
    <p:bg>
      <p:bgPr>
        <a:solidFill>
          <a:schemeClr val="lt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/>
          <p:nvPr/>
        </p:nvSpPr>
        <p:spPr>
          <a:xfrm>
            <a:off x="117" y="1419650"/>
            <a:ext cx="12192000" cy="5438400"/>
          </a:xfrm>
          <a:prstGeom prst="rect">
            <a:avLst/>
          </a:prstGeom>
          <a:gradFill>
            <a:gsLst>
              <a:gs pos="0">
                <a:srgbClr val="E9EFFD"/>
              </a:gs>
              <a:gs pos="50000">
                <a:srgbClr val="D4E0FD"/>
              </a:gs>
              <a:gs pos="100000">
                <a:srgbClr val="B9CDFE"/>
              </a:gs>
            </a:gsLst>
            <a:lin ang="5400012" scaled="0"/>
          </a:gra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6" name="Google Shape;56;p9"/>
          <p:cNvPicPr preferRelativeResize="0"/>
          <p:nvPr/>
        </p:nvPicPr>
        <p:blipFill rotWithShape="1">
          <a:blip r:embed="rId2">
            <a:alphaModFix/>
          </a:blip>
          <a:srcRect t="39579" b="39582"/>
          <a:stretch/>
        </p:blipFill>
        <p:spPr>
          <a:xfrm>
            <a:off x="-33" y="0"/>
            <a:ext cx="12192067" cy="1429149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 sz="1333">
                <a:solidFill>
                  <a:schemeClr val="dk2"/>
                </a:solidFill>
              </a:defRPr>
            </a:lvl1pPr>
            <a:lvl2pPr lvl="1">
              <a:buNone/>
              <a:defRPr sz="1333">
                <a:solidFill>
                  <a:schemeClr val="dk2"/>
                </a:solidFill>
              </a:defRPr>
            </a:lvl2pPr>
            <a:lvl3pPr lvl="2">
              <a:buNone/>
              <a:defRPr sz="1333">
                <a:solidFill>
                  <a:schemeClr val="dk2"/>
                </a:solidFill>
              </a:defRPr>
            </a:lvl3pPr>
            <a:lvl4pPr lvl="3">
              <a:buNone/>
              <a:defRPr sz="1333">
                <a:solidFill>
                  <a:schemeClr val="dk2"/>
                </a:solidFill>
              </a:defRPr>
            </a:lvl4pPr>
            <a:lvl5pPr lvl="4">
              <a:buNone/>
              <a:defRPr sz="1333">
                <a:solidFill>
                  <a:schemeClr val="dk2"/>
                </a:solidFill>
              </a:defRPr>
            </a:lvl5pPr>
            <a:lvl6pPr lvl="5">
              <a:buNone/>
              <a:defRPr sz="1333">
                <a:solidFill>
                  <a:schemeClr val="dk2"/>
                </a:solidFill>
              </a:defRPr>
            </a:lvl6pPr>
            <a:lvl7pPr lvl="6">
              <a:buNone/>
              <a:defRPr sz="1333">
                <a:solidFill>
                  <a:schemeClr val="dk2"/>
                </a:solidFill>
              </a:defRPr>
            </a:lvl7pPr>
            <a:lvl8pPr lvl="7">
              <a:buNone/>
              <a:defRPr sz="1333">
                <a:solidFill>
                  <a:schemeClr val="dk2"/>
                </a:solidFill>
              </a:defRPr>
            </a:lvl8pPr>
            <a:lvl9pPr lvl="8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  <p:pic>
        <p:nvPicPr>
          <p:cNvPr id="58" name="Google Shape;58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290" y="243594"/>
            <a:ext cx="4292478" cy="968317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354000" y="1999833"/>
            <a:ext cx="5393600" cy="19764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4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ubTitle" idx="1"/>
          </p:nvPr>
        </p:nvSpPr>
        <p:spPr>
          <a:xfrm>
            <a:off x="354000" y="4093033"/>
            <a:ext cx="5393600" cy="1646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9"/>
          <p:cNvSpPr>
            <a:spLocks noGrp="1"/>
          </p:cNvSpPr>
          <p:nvPr>
            <p:ph type="pic" idx="2"/>
          </p:nvPr>
        </p:nvSpPr>
        <p:spPr>
          <a:xfrm>
            <a:off x="6834050" y="1823733"/>
            <a:ext cx="4653800" cy="45472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4489083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текст 1 2">
  <p:cSld name="Заголовок и текст 1 2">
    <p:bg>
      <p:bgPr>
        <a:solidFill>
          <a:schemeClr val="lt1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/>
          <p:nvPr/>
        </p:nvSpPr>
        <p:spPr>
          <a:xfrm>
            <a:off x="1250" y="1415033"/>
            <a:ext cx="12192000" cy="5443000"/>
          </a:xfrm>
          <a:prstGeom prst="rect">
            <a:avLst/>
          </a:prstGeom>
          <a:gradFill>
            <a:gsLst>
              <a:gs pos="0">
                <a:srgbClr val="0D9ADD"/>
              </a:gs>
              <a:gs pos="50000">
                <a:srgbClr val="0F8DD3"/>
              </a:gs>
              <a:gs pos="100000">
                <a:srgbClr val="1D4CB9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4" name="Google Shape;64;p10"/>
          <p:cNvPicPr preferRelativeResize="0"/>
          <p:nvPr/>
        </p:nvPicPr>
        <p:blipFill rotWithShape="1">
          <a:blip r:embed="rId2">
            <a:alphaModFix/>
          </a:blip>
          <a:srcRect t="39579" b="39582"/>
          <a:stretch/>
        </p:blipFill>
        <p:spPr>
          <a:xfrm>
            <a:off x="-33" y="0"/>
            <a:ext cx="12192067" cy="142914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0"/>
          <p:cNvSpPr txBox="1">
            <a:spLocks noGrp="1"/>
          </p:cNvSpPr>
          <p:nvPr>
            <p:ph type="title"/>
          </p:nvPr>
        </p:nvSpPr>
        <p:spPr>
          <a:xfrm>
            <a:off x="415600" y="1605190"/>
            <a:ext cx="11360800" cy="763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None/>
              <a:defRPr sz="3334"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body" idx="1"/>
          </p:nvPr>
        </p:nvSpPr>
        <p:spPr>
          <a:xfrm>
            <a:off x="415600" y="2548457"/>
            <a:ext cx="11360800" cy="4555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304815" lvl="0" indent="-270947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1867"/>
            </a:lvl1pPr>
            <a:lvl2pPr marL="609630" lvl="1" indent="-270947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1867"/>
            </a:lvl2pPr>
            <a:lvl3pPr marL="914446" lvl="2" indent="-270947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1867"/>
            </a:lvl3pPr>
            <a:lvl4pPr marL="1219261" lvl="3" indent="-270947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1867"/>
            </a:lvl4pPr>
            <a:lvl5pPr marL="1524076" lvl="4" indent="-270947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1867"/>
            </a:lvl5pPr>
            <a:lvl6pPr marL="1828891" lvl="5" indent="-270947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1867"/>
            </a:lvl6pPr>
            <a:lvl7pPr marL="2133707" lvl="6" indent="-270947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1867"/>
            </a:lvl7pPr>
            <a:lvl8pPr marL="2438522" lvl="7" indent="-270947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1867"/>
            </a:lvl8pPr>
            <a:lvl9pPr marL="2743337" lvl="8" indent="-270947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1867"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 sz="1333"/>
            </a:lvl1pPr>
            <a:lvl2pPr lvl="1">
              <a:buNone/>
              <a:defRPr sz="1333"/>
            </a:lvl2pPr>
            <a:lvl3pPr lvl="2">
              <a:buNone/>
              <a:defRPr sz="1333"/>
            </a:lvl3pPr>
            <a:lvl4pPr lvl="3">
              <a:buNone/>
              <a:defRPr sz="1333"/>
            </a:lvl4pPr>
            <a:lvl5pPr lvl="4">
              <a:buNone/>
              <a:defRPr sz="1333"/>
            </a:lvl5pPr>
            <a:lvl6pPr lvl="5">
              <a:buNone/>
              <a:defRPr sz="1333"/>
            </a:lvl6pPr>
            <a:lvl7pPr lvl="6">
              <a:buNone/>
              <a:defRPr sz="1333"/>
            </a:lvl7pPr>
            <a:lvl8pPr lvl="7">
              <a:buNone/>
              <a:defRPr sz="1333"/>
            </a:lvl8pPr>
            <a:lvl9pPr lvl="8">
              <a:buNone/>
              <a:defRPr sz="1333"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  <p:pic>
        <p:nvPicPr>
          <p:cNvPr id="68" name="Google Shape;68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000" y="254000"/>
            <a:ext cx="4311139" cy="9683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9358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текст 1 1">
  <p:cSld name="Заголовок и текст 1 1">
    <p:bg>
      <p:bgPr>
        <a:solidFill>
          <a:schemeClr val="lt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1"/>
          <p:cNvSpPr/>
          <p:nvPr/>
        </p:nvSpPr>
        <p:spPr>
          <a:xfrm>
            <a:off x="1250" y="1415033"/>
            <a:ext cx="12192000" cy="5443000"/>
          </a:xfrm>
          <a:prstGeom prst="rect">
            <a:avLst/>
          </a:prstGeom>
          <a:gradFill>
            <a:gsLst>
              <a:gs pos="0">
                <a:srgbClr val="0D9ADD"/>
              </a:gs>
              <a:gs pos="50000">
                <a:srgbClr val="0F8DD3"/>
              </a:gs>
              <a:gs pos="100000">
                <a:srgbClr val="1D4CB9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1" name="Google Shape;71;p11"/>
          <p:cNvPicPr preferRelativeResize="0"/>
          <p:nvPr/>
        </p:nvPicPr>
        <p:blipFill rotWithShape="1">
          <a:blip r:embed="rId2">
            <a:alphaModFix/>
          </a:blip>
          <a:srcRect t="39579" b="39582"/>
          <a:stretch/>
        </p:blipFill>
        <p:spPr>
          <a:xfrm>
            <a:off x="-33" y="0"/>
            <a:ext cx="12192067" cy="1429149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 sz="1333"/>
            </a:lvl1pPr>
            <a:lvl2pPr lvl="1">
              <a:buNone/>
              <a:defRPr sz="1333"/>
            </a:lvl2pPr>
            <a:lvl3pPr lvl="2">
              <a:buNone/>
              <a:defRPr sz="1333"/>
            </a:lvl3pPr>
            <a:lvl4pPr lvl="3">
              <a:buNone/>
              <a:defRPr sz="1333"/>
            </a:lvl4pPr>
            <a:lvl5pPr lvl="4">
              <a:buNone/>
              <a:defRPr sz="1333"/>
            </a:lvl5pPr>
            <a:lvl6pPr lvl="5">
              <a:buNone/>
              <a:defRPr sz="1333"/>
            </a:lvl6pPr>
            <a:lvl7pPr lvl="6">
              <a:buNone/>
              <a:defRPr sz="1333"/>
            </a:lvl7pPr>
            <a:lvl8pPr lvl="7">
              <a:buNone/>
              <a:defRPr sz="1333"/>
            </a:lvl8pPr>
            <a:lvl9pPr lvl="8">
              <a:buNone/>
              <a:defRPr sz="1333"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  <p:pic>
        <p:nvPicPr>
          <p:cNvPr id="73" name="Google Shape;73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000" y="254000"/>
            <a:ext cx="4311139" cy="968317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1"/>
          <p:cNvSpPr txBox="1">
            <a:spLocks noGrp="1"/>
          </p:cNvSpPr>
          <p:nvPr>
            <p:ph type="title"/>
          </p:nvPr>
        </p:nvSpPr>
        <p:spPr>
          <a:xfrm>
            <a:off x="354000" y="1999833"/>
            <a:ext cx="5393600" cy="19764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subTitle" idx="1"/>
          </p:nvPr>
        </p:nvSpPr>
        <p:spPr>
          <a:xfrm>
            <a:off x="354000" y="4093033"/>
            <a:ext cx="5393600" cy="1646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6" name="Google Shape;76;p11"/>
          <p:cNvSpPr>
            <a:spLocks noGrp="1"/>
          </p:cNvSpPr>
          <p:nvPr>
            <p:ph type="pic" idx="2"/>
          </p:nvPr>
        </p:nvSpPr>
        <p:spPr>
          <a:xfrm>
            <a:off x="6834050" y="1823733"/>
            <a:ext cx="4653800" cy="45472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4320158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3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2800"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 sz="1333"/>
            </a:lvl1pPr>
            <a:lvl2pPr lvl="1">
              <a:buNone/>
              <a:defRPr sz="1333"/>
            </a:lvl2pPr>
            <a:lvl3pPr lvl="2">
              <a:buNone/>
              <a:defRPr sz="1333"/>
            </a:lvl3pPr>
            <a:lvl4pPr lvl="3">
              <a:buNone/>
              <a:defRPr sz="1333"/>
            </a:lvl4pPr>
            <a:lvl5pPr lvl="4">
              <a:buNone/>
              <a:defRPr sz="1333"/>
            </a:lvl5pPr>
            <a:lvl6pPr lvl="5">
              <a:buNone/>
              <a:defRPr sz="1333"/>
            </a:lvl6pPr>
            <a:lvl7pPr lvl="6">
              <a:buNone/>
              <a:defRPr sz="1333"/>
            </a:lvl7pPr>
            <a:lvl8pPr lvl="7">
              <a:buNone/>
              <a:defRPr sz="1333"/>
            </a:lvl8pPr>
            <a:lvl9pPr lvl="8">
              <a:buNone/>
              <a:defRPr sz="1333"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  <p:sp>
        <p:nvSpPr>
          <p:cNvPr id="87" name="Google Shape;87;p13"/>
          <p:cNvSpPr>
            <a:spLocks noGrp="1"/>
          </p:cNvSpPr>
          <p:nvPr>
            <p:ph type="pic" idx="2"/>
          </p:nvPr>
        </p:nvSpPr>
        <p:spPr>
          <a:xfrm>
            <a:off x="6280767" y="511933"/>
            <a:ext cx="5461000" cy="55174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416598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808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4" r:id="rId2"/>
    <p:sldLayoutId id="2147483652" r:id="rId3"/>
    <p:sldLayoutId id="2147483659" r:id="rId4"/>
    <p:sldLayoutId id="2147483655" r:id="rId5"/>
    <p:sldLayoutId id="2147483678" r:id="rId6"/>
    <p:sldLayoutId id="2147483679" r:id="rId7"/>
    <p:sldLayoutId id="2147483664" r:id="rId8"/>
    <p:sldLayoutId id="2147483662" r:id="rId9"/>
    <p:sldLayoutId id="2147483656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1351190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Montserrat SemiBold"/>
              <a:buNone/>
              <a:defRPr sz="50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2294457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Char char="●"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Char char="○"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Char char="■"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Char char="●"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Char char="○"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Char char="■"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Char char="●"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Char char="○"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Char char="■"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algn="r">
              <a:buNone/>
              <a:defRPr sz="1333">
                <a:solidFill>
                  <a:srgbClr val="00D4FE"/>
                </a:solidFill>
              </a:defRPr>
            </a:lvl1pPr>
            <a:lvl2pPr lvl="1" algn="r">
              <a:buNone/>
              <a:defRPr sz="1333">
                <a:solidFill>
                  <a:srgbClr val="00D4FE"/>
                </a:solidFill>
              </a:defRPr>
            </a:lvl2pPr>
            <a:lvl3pPr lvl="2" algn="r">
              <a:buNone/>
              <a:defRPr sz="1333">
                <a:solidFill>
                  <a:srgbClr val="00D4FE"/>
                </a:solidFill>
              </a:defRPr>
            </a:lvl3pPr>
            <a:lvl4pPr lvl="3" algn="r">
              <a:buNone/>
              <a:defRPr sz="1333">
                <a:solidFill>
                  <a:srgbClr val="00D4FE"/>
                </a:solidFill>
              </a:defRPr>
            </a:lvl4pPr>
            <a:lvl5pPr lvl="4" algn="r">
              <a:buNone/>
              <a:defRPr sz="1333">
                <a:solidFill>
                  <a:srgbClr val="00D4FE"/>
                </a:solidFill>
              </a:defRPr>
            </a:lvl5pPr>
            <a:lvl6pPr lvl="5" algn="r">
              <a:buNone/>
              <a:defRPr sz="1333">
                <a:solidFill>
                  <a:srgbClr val="00D4FE"/>
                </a:solidFill>
              </a:defRPr>
            </a:lvl6pPr>
            <a:lvl7pPr lvl="6" algn="r">
              <a:buNone/>
              <a:defRPr sz="1333">
                <a:solidFill>
                  <a:srgbClr val="00D4FE"/>
                </a:solidFill>
              </a:defRPr>
            </a:lvl7pPr>
            <a:lvl8pPr lvl="7" algn="r">
              <a:buNone/>
              <a:defRPr sz="1333">
                <a:solidFill>
                  <a:srgbClr val="00D4FE"/>
                </a:solidFill>
              </a:defRPr>
            </a:lvl8pPr>
            <a:lvl9pPr lvl="8" algn="r">
              <a:buNone/>
              <a:defRPr sz="1333">
                <a:solidFill>
                  <a:srgbClr val="00D4FE"/>
                </a:solidFill>
              </a:defRPr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9" name="Google Shape;9;p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08000" y="254000"/>
            <a:ext cx="4311139" cy="9683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16154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6.sv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xmlns="" id="{6ECE17AA-AEE5-7008-BD2B-DA737F9E0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>
            <a:extLst>
              <a:ext uri="{FF2B5EF4-FFF2-40B4-BE49-F238E27FC236}">
                <a16:creationId xmlns:a16="http://schemas.microsoft.com/office/drawing/2014/main" xmlns="" id="{A89590B5-B50D-EC6D-18A4-9F19C896092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07144" y="2201339"/>
            <a:ext cx="11360800" cy="2455334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ru-RU" sz="4000" dirty="0"/>
              <a:t>МОДЕРНИЗАЦИЯ СЛУЖБЫ ЗАНЯТОСТИ В ВОССОЕДИНЕННЫХ РЕГИОНАХ: СЛОЖНОСТИ И ВОЗМОЖНОСТИ</a:t>
            </a:r>
            <a:endParaRPr sz="4000" dirty="0"/>
          </a:p>
        </p:txBody>
      </p:sp>
      <p:sp>
        <p:nvSpPr>
          <p:cNvPr id="93" name="Google Shape;93;p14">
            <a:extLst>
              <a:ext uri="{FF2B5EF4-FFF2-40B4-BE49-F238E27FC236}">
                <a16:creationId xmlns:a16="http://schemas.microsoft.com/office/drawing/2014/main" xmlns="" id="{54CCDEBB-C7EF-FDE6-83D4-0D6B5A7BF72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15600" y="5240867"/>
            <a:ext cx="11360800" cy="1269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85000" lnSpcReduction="20000"/>
          </a:bodyPr>
          <a:lstStyle/>
          <a:p>
            <a:pPr marL="0" indent="0"/>
            <a:r>
              <a:rPr lang="ru-RU" sz="2267" dirty="0" smtClean="0"/>
              <a:t>Михаил ФИЛОНОВ,</a:t>
            </a:r>
          </a:p>
          <a:p>
            <a:pPr marL="0" indent="0"/>
            <a:endParaRPr lang="ru-RU" sz="2267" dirty="0" smtClean="0"/>
          </a:p>
          <a:p>
            <a:pPr marL="0" indent="0"/>
            <a:r>
              <a:rPr lang="ru-RU" sz="2267" dirty="0" smtClean="0"/>
              <a:t>заместитель министра труда и социальной политики</a:t>
            </a:r>
            <a:br>
              <a:rPr lang="ru-RU" sz="2267" dirty="0" smtClean="0"/>
            </a:br>
            <a:r>
              <a:rPr lang="ru-RU" sz="2267" dirty="0" smtClean="0"/>
              <a:t>Луганской Народной Республики</a:t>
            </a:r>
            <a:endParaRPr lang="ru-RU" sz="2267" dirty="0"/>
          </a:p>
        </p:txBody>
      </p:sp>
    </p:spTree>
    <p:extLst>
      <p:ext uri="{BB962C8B-B14F-4D97-AF65-F5344CB8AC3E}">
        <p14:creationId xmlns:p14="http://schemas.microsoft.com/office/powerpoint/2010/main" val="2666588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457A1E9-410B-446D-B56A-1F7B83A6FF17}"/>
              </a:ext>
            </a:extLst>
          </p:cNvPr>
          <p:cNvSpPr txBox="1"/>
          <p:nvPr/>
        </p:nvSpPr>
        <p:spPr>
          <a:xfrm>
            <a:off x="369999" y="317804"/>
            <a:ext cx="85962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400" spc="-1" dirty="0">
                <a:solidFill>
                  <a:srgbClr val="004899"/>
                </a:solidFill>
                <a:latin typeface="Montserrat SemiBold" panose="00000700000000000000" pitchFamily="2" charset="-52"/>
                <a:ea typeface="Calibri"/>
              </a:rPr>
              <a:t>Централизация управления службой </a:t>
            </a:r>
            <a:r>
              <a:rPr lang="ru-RU" sz="2400" spc="-1" dirty="0" smtClean="0">
                <a:solidFill>
                  <a:srgbClr val="004899"/>
                </a:solidFill>
                <a:latin typeface="Montserrat SemiBold" panose="00000700000000000000" pitchFamily="2" charset="-52"/>
                <a:ea typeface="Calibri"/>
              </a:rPr>
              <a:t>занятости в </a:t>
            </a:r>
            <a:r>
              <a:rPr lang="ru-RU" sz="2400" spc="-1" dirty="0">
                <a:solidFill>
                  <a:srgbClr val="004899"/>
                </a:solidFill>
                <a:latin typeface="Montserrat SemiBold" panose="00000700000000000000" pitchFamily="2" charset="-52"/>
                <a:ea typeface="Calibri"/>
              </a:rPr>
              <a:t>условиях переходного </a:t>
            </a:r>
            <a:r>
              <a:rPr lang="ru-RU" sz="2400" spc="-1" dirty="0" smtClean="0">
                <a:solidFill>
                  <a:srgbClr val="004899"/>
                </a:solidFill>
                <a:latin typeface="Montserrat SemiBold" panose="00000700000000000000" pitchFamily="2" charset="-52"/>
                <a:ea typeface="Calibri"/>
              </a:rPr>
              <a:t>периода</a:t>
            </a:r>
            <a:endParaRPr lang="ru-RU" sz="2400" strike="noStrike" spc="-1" dirty="0">
              <a:solidFill>
                <a:srgbClr val="69B3E7"/>
              </a:solidFill>
              <a:latin typeface="Montserrat" panose="00000500000000000000" pitchFamily="2" charset="-52"/>
              <a:ea typeface="Calibri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xmlns="" id="{24B3EBD8-621A-4AC7-803A-8A84282E2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>
            <a:spAutoFit/>
          </a:bodyPr>
          <a:lstStyle/>
          <a:p>
            <a:pPr algn="ctr"/>
            <a:fld id="{7D1DD26F-FA5D-6E49-9D6E-F0596D50FBB9}" type="slidenum">
              <a:rPr lang="x-none" sz="1000">
                <a:latin typeface="Montserrat" pitchFamily="2" charset="77"/>
              </a:rPr>
              <a:pPr algn="ctr"/>
              <a:t>2</a:t>
            </a:fld>
            <a:endParaRPr lang="x-none" sz="1000" dirty="0">
              <a:latin typeface="Montserrat" pitchFamily="2" charset="77"/>
            </a:endParaRPr>
          </a:p>
        </p:txBody>
      </p:sp>
      <p:sp>
        <p:nvSpPr>
          <p:cNvPr id="11" name="Полилиния 11">
            <a:extLst>
              <a:ext uri="{FF2B5EF4-FFF2-40B4-BE49-F238E27FC236}">
                <a16:creationId xmlns:a16="http://schemas.microsoft.com/office/drawing/2014/main" xmlns="" id="{22304CA9-F727-47C9-B084-02FB31178BE8}"/>
              </a:ext>
            </a:extLst>
          </p:cNvPr>
          <p:cNvSpPr/>
          <p:nvPr/>
        </p:nvSpPr>
        <p:spPr bwMode="auto">
          <a:xfrm>
            <a:off x="486188" y="1791284"/>
            <a:ext cx="810336" cy="954107"/>
          </a:xfrm>
          <a:custGeom>
            <a:avLst/>
            <a:gdLst>
              <a:gd name="connsiteX0" fmla="*/ 0 w 3322929"/>
              <a:gd name="connsiteY0" fmla="*/ 175414 h 3912490"/>
              <a:gd name="connsiteX1" fmla="*/ 0 w 3322929"/>
              <a:gd name="connsiteY1" fmla="*/ 3736690 h 3912490"/>
              <a:gd name="connsiteX2" fmla="*/ 175782 w 3322929"/>
              <a:gd name="connsiteY2" fmla="*/ 3912491 h 3912490"/>
              <a:gd name="connsiteX3" fmla="*/ 266845 w 3322929"/>
              <a:gd name="connsiteY3" fmla="*/ 3887399 h 3912490"/>
              <a:gd name="connsiteX4" fmla="*/ 3237360 w 3322929"/>
              <a:gd name="connsiteY4" fmla="*/ 2105316 h 3912490"/>
              <a:gd name="connsiteX5" fmla="*/ 3297835 w 3322929"/>
              <a:gd name="connsiteY5" fmla="*/ 1864574 h 3912490"/>
              <a:gd name="connsiteX6" fmla="*/ 3237360 w 3322929"/>
              <a:gd name="connsiteY6" fmla="*/ 1804311 h 3912490"/>
              <a:gd name="connsiteX7" fmla="*/ 266845 w 3322929"/>
              <a:gd name="connsiteY7" fmla="*/ 25118 h 3912490"/>
              <a:gd name="connsiteX8" fmla="*/ 25180 w 3322929"/>
              <a:gd name="connsiteY8" fmla="*/ 85084 h 3912490"/>
              <a:gd name="connsiteX9" fmla="*/ 0 w 3322929"/>
              <a:gd name="connsiteY9" fmla="*/ 175414 h 3912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322929" h="3912490" extrusionOk="0">
                <a:moveTo>
                  <a:pt x="0" y="175414"/>
                </a:moveTo>
                <a:lnTo>
                  <a:pt x="0" y="3736690"/>
                </a:lnTo>
                <a:cubicBezTo>
                  <a:pt x="-176" y="3833606"/>
                  <a:pt x="78524" y="3912313"/>
                  <a:pt x="175782" y="3912491"/>
                </a:cubicBezTo>
                <a:cubicBezTo>
                  <a:pt x="207863" y="3912548"/>
                  <a:pt x="239351" y="3903873"/>
                  <a:pt x="266845" y="3887399"/>
                </a:cubicBezTo>
                <a:lnTo>
                  <a:pt x="3237360" y="2105316"/>
                </a:lnTo>
                <a:cubicBezTo>
                  <a:pt x="3320774" y="2055479"/>
                  <a:pt x="3347848" y="1947695"/>
                  <a:pt x="3297835" y="1864574"/>
                </a:cubicBezTo>
                <a:cubicBezTo>
                  <a:pt x="3282952" y="1839841"/>
                  <a:pt x="3262180" y="1819142"/>
                  <a:pt x="3237360" y="1804311"/>
                </a:cubicBezTo>
                <a:lnTo>
                  <a:pt x="266845" y="25118"/>
                </a:lnTo>
                <a:cubicBezTo>
                  <a:pt x="183494" y="-24822"/>
                  <a:pt x="75297" y="2025"/>
                  <a:pt x="25180" y="85084"/>
                </a:cubicBezTo>
                <a:cubicBezTo>
                  <a:pt x="8722" y="112361"/>
                  <a:pt x="18" y="143586"/>
                  <a:pt x="0" y="175414"/>
                </a:cubicBezTo>
                <a:close/>
              </a:path>
            </a:pathLst>
          </a:custGeom>
          <a:solidFill>
            <a:srgbClr val="69B3E7"/>
          </a:solidFill>
          <a:ln w="41434" cap="flat">
            <a:noFill/>
            <a:prstDash val="solid"/>
            <a:miter/>
          </a:ln>
          <a:effectLst>
            <a:outerShdw blurRad="127000" dist="25400" dir="5400000" algn="t" rotWithShape="0">
              <a:srgbClr val="004899">
                <a:alpha val="40000"/>
              </a:srgbClr>
            </a:outerShdw>
          </a:effectLst>
        </p:spPr>
        <p:txBody>
          <a:bodyPr lIns="180000" rtlCol="0" anchor="ctr"/>
          <a:lstStyle/>
          <a:p>
            <a:pPr lvl="0"/>
            <a:endParaRPr lang="ru-RU" sz="6600" spc="-1" dirty="0">
              <a:solidFill>
                <a:srgbClr val="FFFFFF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C68B217-EBAB-42F2-8380-671FAE78D79B}"/>
              </a:ext>
            </a:extLst>
          </p:cNvPr>
          <p:cNvSpPr txBox="1"/>
          <p:nvPr/>
        </p:nvSpPr>
        <p:spPr>
          <a:xfrm>
            <a:off x="492191" y="2897756"/>
            <a:ext cx="4503142" cy="1372683"/>
          </a:xfrm>
          <a:prstGeom prst="rect">
            <a:avLst/>
          </a:prstGeom>
          <a:noFill/>
        </p:spPr>
        <p:txBody>
          <a:bodyPr wrap="square" lIns="10800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ru-RU" sz="1600" dirty="0" smtClean="0">
                <a:solidFill>
                  <a:srgbClr val="494949"/>
                </a:solidFill>
                <a:latin typeface="Montserrat SemiBold" charset="-52"/>
                <a:ea typeface="Times New Roman" panose="02020603050405020304" pitchFamily="18" charset="0"/>
              </a:rPr>
              <a:t>С 01.01.2024 система управления</a:t>
            </a:r>
            <a:br>
              <a:rPr lang="ru-RU" sz="1600" dirty="0" smtClean="0">
                <a:solidFill>
                  <a:srgbClr val="494949"/>
                </a:solidFill>
                <a:latin typeface="Montserrat SemiBold" charset="-52"/>
                <a:ea typeface="Times New Roman" panose="02020603050405020304" pitchFamily="18" charset="0"/>
              </a:rPr>
            </a:br>
            <a:r>
              <a:rPr lang="ru-RU" sz="1600" dirty="0" smtClean="0">
                <a:solidFill>
                  <a:srgbClr val="494949"/>
                </a:solidFill>
                <a:latin typeface="Montserrat SemiBold" charset="-52"/>
                <a:ea typeface="Times New Roman" panose="02020603050405020304" pitchFamily="18" charset="0"/>
              </a:rPr>
              <a:t>ГКУ «РЦЗН ЛНР» централизована: управляющий центр и 28 отделений в муниципальных округах республики</a:t>
            </a:r>
          </a:p>
        </p:txBody>
      </p:sp>
      <p:sp>
        <p:nvSpPr>
          <p:cNvPr id="13" name="Rounded Rectangle 1">
            <a:extLst>
              <a:ext uri="{FF2B5EF4-FFF2-40B4-BE49-F238E27FC236}">
                <a16:creationId xmlns:a16="http://schemas.microsoft.com/office/drawing/2014/main" xmlns="" id="{1270C0E1-F12C-4746-A0E2-FFA23E5CCF49}"/>
              </a:ext>
            </a:extLst>
          </p:cNvPr>
          <p:cNvSpPr/>
          <p:nvPr/>
        </p:nvSpPr>
        <p:spPr>
          <a:xfrm>
            <a:off x="5537920" y="2110357"/>
            <a:ext cx="5305012" cy="2944243"/>
          </a:xfrm>
          <a:prstGeom prst="roundRect">
            <a:avLst>
              <a:gd name="adj" fmla="val 2094"/>
            </a:avLst>
          </a:prstGeom>
          <a:solidFill>
            <a:schemeClr val="bg1"/>
          </a:solidFill>
          <a:ln>
            <a:noFill/>
          </a:ln>
          <a:effectLst>
            <a:outerShdw blurRad="127000" dist="38100" dir="5400000" algn="t" rotWithShape="0">
              <a:srgbClr val="004899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44000" rIns="144000" bIns="144000" rtlCol="0" anchor="ctr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600" b="1" dirty="0" smtClean="0">
                <a:solidFill>
                  <a:srgbClr val="494949"/>
                </a:solidFill>
                <a:latin typeface="Fira Sans" panose="020B0503050000020004" pitchFamily="34" charset="0"/>
                <a:ea typeface="Times New Roman" panose="02020603050405020304" pitchFamily="18" charset="0"/>
              </a:rPr>
              <a:t>Организационная структура и штатное расписание ГКУ «РЦЗН ЛНР» разработаны с учётом численности трудоспособного населения на основе экспертной оценки (до 01.04.2027 Росстат не предоставляет данные по воссоединённым регионам) </a:t>
            </a:r>
            <a:endParaRPr lang="ru-RU" sz="1600" b="1" dirty="0" smtClean="0">
              <a:solidFill>
                <a:srgbClr val="494949"/>
              </a:solidFill>
              <a:latin typeface="Fira Sans" panose="020B05030500000200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098D709-D683-36E6-A098-3A0757E247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472621" y="3523197"/>
            <a:ext cx="1271830" cy="298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137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xmlns="" id="{24B3EBD8-621A-4AC7-803A-8A84282E2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>
            <a:spAutoFit/>
          </a:bodyPr>
          <a:lstStyle/>
          <a:p>
            <a:pPr algn="ctr"/>
            <a:fld id="{7D1DD26F-FA5D-6E49-9D6E-F0596D50FBB9}" type="slidenum">
              <a:rPr lang="x-none" sz="1000">
                <a:latin typeface="Montserrat" pitchFamily="2" charset="77"/>
              </a:rPr>
              <a:pPr algn="ctr"/>
              <a:t>3</a:t>
            </a:fld>
            <a:endParaRPr lang="x-none" sz="1000" dirty="0">
              <a:latin typeface="Montserrat" pitchFamily="2" charset="77"/>
            </a:endParaRPr>
          </a:p>
        </p:txBody>
      </p:sp>
      <p:sp>
        <p:nvSpPr>
          <p:cNvPr id="11" name="Полилиния 11">
            <a:extLst>
              <a:ext uri="{FF2B5EF4-FFF2-40B4-BE49-F238E27FC236}">
                <a16:creationId xmlns:a16="http://schemas.microsoft.com/office/drawing/2014/main" xmlns="" id="{22304CA9-F727-47C9-B084-02FB31178BE8}"/>
              </a:ext>
            </a:extLst>
          </p:cNvPr>
          <p:cNvSpPr/>
          <p:nvPr/>
        </p:nvSpPr>
        <p:spPr bwMode="auto">
          <a:xfrm>
            <a:off x="486188" y="1868558"/>
            <a:ext cx="810336" cy="954107"/>
          </a:xfrm>
          <a:custGeom>
            <a:avLst/>
            <a:gdLst>
              <a:gd name="connsiteX0" fmla="*/ 0 w 3322929"/>
              <a:gd name="connsiteY0" fmla="*/ 175414 h 3912490"/>
              <a:gd name="connsiteX1" fmla="*/ 0 w 3322929"/>
              <a:gd name="connsiteY1" fmla="*/ 3736690 h 3912490"/>
              <a:gd name="connsiteX2" fmla="*/ 175782 w 3322929"/>
              <a:gd name="connsiteY2" fmla="*/ 3912491 h 3912490"/>
              <a:gd name="connsiteX3" fmla="*/ 266845 w 3322929"/>
              <a:gd name="connsiteY3" fmla="*/ 3887399 h 3912490"/>
              <a:gd name="connsiteX4" fmla="*/ 3237360 w 3322929"/>
              <a:gd name="connsiteY4" fmla="*/ 2105316 h 3912490"/>
              <a:gd name="connsiteX5" fmla="*/ 3297835 w 3322929"/>
              <a:gd name="connsiteY5" fmla="*/ 1864574 h 3912490"/>
              <a:gd name="connsiteX6" fmla="*/ 3237360 w 3322929"/>
              <a:gd name="connsiteY6" fmla="*/ 1804311 h 3912490"/>
              <a:gd name="connsiteX7" fmla="*/ 266845 w 3322929"/>
              <a:gd name="connsiteY7" fmla="*/ 25118 h 3912490"/>
              <a:gd name="connsiteX8" fmla="*/ 25180 w 3322929"/>
              <a:gd name="connsiteY8" fmla="*/ 85084 h 3912490"/>
              <a:gd name="connsiteX9" fmla="*/ 0 w 3322929"/>
              <a:gd name="connsiteY9" fmla="*/ 175414 h 3912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322929" h="3912490" extrusionOk="0">
                <a:moveTo>
                  <a:pt x="0" y="175414"/>
                </a:moveTo>
                <a:lnTo>
                  <a:pt x="0" y="3736690"/>
                </a:lnTo>
                <a:cubicBezTo>
                  <a:pt x="-176" y="3833606"/>
                  <a:pt x="78524" y="3912313"/>
                  <a:pt x="175782" y="3912491"/>
                </a:cubicBezTo>
                <a:cubicBezTo>
                  <a:pt x="207863" y="3912548"/>
                  <a:pt x="239351" y="3903873"/>
                  <a:pt x="266845" y="3887399"/>
                </a:cubicBezTo>
                <a:lnTo>
                  <a:pt x="3237360" y="2105316"/>
                </a:lnTo>
                <a:cubicBezTo>
                  <a:pt x="3320774" y="2055479"/>
                  <a:pt x="3347848" y="1947695"/>
                  <a:pt x="3297835" y="1864574"/>
                </a:cubicBezTo>
                <a:cubicBezTo>
                  <a:pt x="3282952" y="1839841"/>
                  <a:pt x="3262180" y="1819142"/>
                  <a:pt x="3237360" y="1804311"/>
                </a:cubicBezTo>
                <a:lnTo>
                  <a:pt x="266845" y="25118"/>
                </a:lnTo>
                <a:cubicBezTo>
                  <a:pt x="183494" y="-24822"/>
                  <a:pt x="75297" y="2025"/>
                  <a:pt x="25180" y="85084"/>
                </a:cubicBezTo>
                <a:cubicBezTo>
                  <a:pt x="8722" y="112361"/>
                  <a:pt x="18" y="143586"/>
                  <a:pt x="0" y="175414"/>
                </a:cubicBezTo>
                <a:close/>
              </a:path>
            </a:pathLst>
          </a:custGeom>
          <a:solidFill>
            <a:srgbClr val="69B3E7"/>
          </a:solidFill>
          <a:ln w="41434" cap="flat">
            <a:noFill/>
            <a:prstDash val="solid"/>
            <a:miter/>
          </a:ln>
          <a:effectLst>
            <a:outerShdw blurRad="127000" dist="25400" dir="5400000" algn="t" rotWithShape="0">
              <a:srgbClr val="004899">
                <a:alpha val="40000"/>
              </a:srgbClr>
            </a:outerShdw>
          </a:effectLst>
        </p:spPr>
        <p:txBody>
          <a:bodyPr lIns="180000" rtlCol="0" anchor="ctr"/>
          <a:lstStyle/>
          <a:p>
            <a:pPr lvl="0"/>
            <a:endParaRPr lang="ru-RU" sz="6600" spc="-1" dirty="0">
              <a:solidFill>
                <a:srgbClr val="FFFFFF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13" name="Rounded Rectangle 1">
            <a:extLst>
              <a:ext uri="{FF2B5EF4-FFF2-40B4-BE49-F238E27FC236}">
                <a16:creationId xmlns:a16="http://schemas.microsoft.com/office/drawing/2014/main" xmlns="" id="{1270C0E1-F12C-4746-A0E2-FFA23E5CCF49}"/>
              </a:ext>
            </a:extLst>
          </p:cNvPr>
          <p:cNvSpPr/>
          <p:nvPr/>
        </p:nvSpPr>
        <p:spPr>
          <a:xfrm>
            <a:off x="1403796" y="2035986"/>
            <a:ext cx="9188003" cy="3167080"/>
          </a:xfrm>
          <a:prstGeom prst="roundRect">
            <a:avLst>
              <a:gd name="adj" fmla="val 2094"/>
            </a:avLst>
          </a:prstGeom>
          <a:solidFill>
            <a:schemeClr val="bg1"/>
          </a:solidFill>
          <a:ln>
            <a:noFill/>
          </a:ln>
          <a:effectLst>
            <a:outerShdw blurRad="127000" dist="38100" dir="5400000" algn="t" rotWithShape="0">
              <a:srgbClr val="004899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44000" rIns="144000" bIns="144000" rtlCol="0" anchor="ctr">
            <a:noAutofit/>
          </a:bodyPr>
          <a:lstStyle/>
          <a:p>
            <a:pPr algn="just"/>
            <a:r>
              <a:rPr lang="ru-RU" sz="2000" kern="0" dirty="0" smtClean="0">
                <a:solidFill>
                  <a:srgbClr val="004899"/>
                </a:solidFill>
                <a:latin typeface="Montserrat SemiBold" panose="00000700000000000000" pitchFamily="2" charset="-52"/>
              </a:rPr>
              <a:t>Проблемные вопросы централизации:</a:t>
            </a:r>
          </a:p>
          <a:p>
            <a:pPr algn="just"/>
            <a:endParaRPr lang="ru-RU" sz="2000" dirty="0" smtClean="0">
              <a:solidFill>
                <a:schemeClr val="tx1"/>
              </a:solidFill>
              <a:latin typeface="Montserrat SemiBold" charset="-52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71463" indent="-271463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chemeClr val="tx1"/>
                </a:solidFill>
                <a:latin typeface="Montserrat SemiBold" charset="-52"/>
                <a:ea typeface="Aptos" panose="020B0004020202020204" pitchFamily="34" charset="0"/>
                <a:cs typeface="Times New Roman" panose="02020603050405020304" pitchFamily="18" charset="0"/>
              </a:rPr>
              <a:t>различия в нормативной правовой базе на территориях ЛНР до 2022 года;</a:t>
            </a:r>
          </a:p>
          <a:p>
            <a:pPr marL="271463" indent="-271463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chemeClr val="tx1"/>
                </a:solidFill>
                <a:latin typeface="Montserrat SemiBold" charset="-52"/>
                <a:ea typeface="Aptos" panose="020B0004020202020204" pitchFamily="34" charset="0"/>
                <a:cs typeface="Times New Roman" panose="02020603050405020304" pitchFamily="18" charset="0"/>
              </a:rPr>
              <a:t>планирование и внедрение персонализированного обучения сотрудников;</a:t>
            </a:r>
          </a:p>
          <a:p>
            <a:pPr marL="271463" indent="-271463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chemeClr val="tx1"/>
                </a:solidFill>
                <a:latin typeface="Montserrat SemiBold" charset="-52"/>
                <a:ea typeface="Aptos" panose="020B0004020202020204" pitchFamily="34" charset="0"/>
                <a:cs typeface="Times New Roman" panose="02020603050405020304" pitchFamily="18" charset="0"/>
              </a:rPr>
              <a:t>отсутствие стабильной связи (телефон, Интернет);</a:t>
            </a:r>
          </a:p>
          <a:p>
            <a:pPr marL="271463" indent="-271463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solidFill>
                  <a:schemeClr val="tx1"/>
                </a:solidFill>
                <a:latin typeface="Montserrat SemiBold" charset="-52"/>
                <a:ea typeface="Aptos" panose="020B0004020202020204" pitchFamily="34" charset="0"/>
                <a:cs typeface="Times New Roman" panose="02020603050405020304" pitchFamily="18" charset="0"/>
              </a:rPr>
              <a:t>боевые действия.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38D81F2A-9D28-175E-72F7-A67177CDD3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680828" y="3760946"/>
            <a:ext cx="1781369" cy="298238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457A1E9-410B-446D-B56A-1F7B83A6FF17}"/>
              </a:ext>
            </a:extLst>
          </p:cNvPr>
          <p:cNvSpPr txBox="1"/>
          <p:nvPr/>
        </p:nvSpPr>
        <p:spPr>
          <a:xfrm>
            <a:off x="369999" y="317804"/>
            <a:ext cx="85962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400" spc="-1" dirty="0">
                <a:solidFill>
                  <a:srgbClr val="004899"/>
                </a:solidFill>
                <a:latin typeface="Montserrat SemiBold" panose="00000700000000000000" pitchFamily="2" charset="-52"/>
                <a:ea typeface="Calibri"/>
              </a:rPr>
              <a:t>Централизация управления службой </a:t>
            </a:r>
            <a:r>
              <a:rPr lang="ru-RU" sz="2400" spc="-1" dirty="0" smtClean="0">
                <a:solidFill>
                  <a:srgbClr val="004899"/>
                </a:solidFill>
                <a:latin typeface="Montserrat SemiBold" panose="00000700000000000000" pitchFamily="2" charset="-52"/>
                <a:ea typeface="Calibri"/>
              </a:rPr>
              <a:t>занятости в </a:t>
            </a:r>
            <a:r>
              <a:rPr lang="ru-RU" sz="2400" spc="-1" dirty="0">
                <a:solidFill>
                  <a:srgbClr val="004899"/>
                </a:solidFill>
                <a:latin typeface="Montserrat SemiBold" panose="00000700000000000000" pitchFamily="2" charset="-52"/>
                <a:ea typeface="Calibri"/>
              </a:rPr>
              <a:t>условиях переходного </a:t>
            </a:r>
            <a:r>
              <a:rPr lang="ru-RU" sz="2400" spc="-1" dirty="0" smtClean="0">
                <a:solidFill>
                  <a:srgbClr val="004899"/>
                </a:solidFill>
                <a:latin typeface="Montserrat SemiBold" panose="00000700000000000000" pitchFamily="2" charset="-52"/>
                <a:ea typeface="Calibri"/>
              </a:rPr>
              <a:t>периода</a:t>
            </a:r>
            <a:endParaRPr lang="ru-RU" sz="2400" strike="noStrike" spc="-1" dirty="0">
              <a:solidFill>
                <a:srgbClr val="69B3E7"/>
              </a:solidFill>
              <a:latin typeface="Montserrat" panose="00000500000000000000" pitchFamily="2" charset="-52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58489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xmlns="" id="{A874E153-BC48-4675-8F16-4DF07CF03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12576" y="6504306"/>
            <a:ext cx="479423" cy="246221"/>
          </a:xfrm>
          <a:noFill/>
        </p:spPr>
        <p:txBody>
          <a:bodyPr wrap="square">
            <a:spAutoFit/>
          </a:bodyPr>
          <a:lstStyle/>
          <a:p>
            <a:pPr algn="ctr"/>
            <a:fld id="{7D1DD26F-FA5D-6E49-9D6E-F0596D50FBB9}" type="slidenum">
              <a:rPr lang="x-none" sz="1000">
                <a:latin typeface="Montserrat" pitchFamily="2" charset="77"/>
              </a:rPr>
              <a:pPr algn="ctr"/>
              <a:t>4</a:t>
            </a:fld>
            <a:endParaRPr lang="x-none" sz="1000" dirty="0">
              <a:latin typeface="Montserrat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A51A7BF-48EB-4DC6-A5F5-AA7F5052DBD4}"/>
              </a:ext>
            </a:extLst>
          </p:cNvPr>
          <p:cNvSpPr txBox="1"/>
          <p:nvPr/>
        </p:nvSpPr>
        <p:spPr>
          <a:xfrm>
            <a:off x="370000" y="317804"/>
            <a:ext cx="90522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ru-RU" sz="2400" spc="-1" dirty="0" smtClean="0">
                <a:solidFill>
                  <a:srgbClr val="004899"/>
                </a:solidFill>
                <a:latin typeface="Montserrat SemiBold" panose="00000700000000000000" pitchFamily="2" charset="-52"/>
                <a:ea typeface="Calibri"/>
              </a:rPr>
              <a:t>Формирование </a:t>
            </a:r>
            <a:r>
              <a:rPr lang="ru-RU" sz="2400" spc="-1" dirty="0">
                <a:solidFill>
                  <a:srgbClr val="004899"/>
                </a:solidFill>
                <a:latin typeface="Montserrat SemiBold" panose="00000700000000000000" pitchFamily="2" charset="-52"/>
                <a:ea typeface="Calibri"/>
              </a:rPr>
              <a:t>команды </a:t>
            </a:r>
            <a:r>
              <a:rPr lang="ru-RU" sz="2400" spc="-1" dirty="0" smtClean="0">
                <a:solidFill>
                  <a:srgbClr val="004899"/>
                </a:solidFill>
                <a:latin typeface="Montserrat SemiBold" panose="00000700000000000000" pitchFamily="2" charset="-52"/>
                <a:ea typeface="Calibri"/>
              </a:rPr>
              <a:t>Центра занятости</a:t>
            </a:r>
            <a:br>
              <a:rPr lang="ru-RU" sz="2400" spc="-1" dirty="0" smtClean="0">
                <a:solidFill>
                  <a:srgbClr val="004899"/>
                </a:solidFill>
                <a:latin typeface="Montserrat SemiBold" panose="00000700000000000000" pitchFamily="2" charset="-52"/>
                <a:ea typeface="Calibri"/>
              </a:rPr>
            </a:br>
            <a:r>
              <a:rPr lang="ru-RU" sz="2400" spc="-1" dirty="0" smtClean="0">
                <a:solidFill>
                  <a:srgbClr val="004899"/>
                </a:solidFill>
                <a:latin typeface="Montserrat SemiBold" panose="00000700000000000000" pitchFamily="2" charset="-52"/>
                <a:ea typeface="Calibri"/>
              </a:rPr>
              <a:t>в условиях оттока кадров</a:t>
            </a:r>
            <a:endParaRPr lang="ru-RU" sz="2400" strike="noStrike" spc="-1" dirty="0">
              <a:solidFill>
                <a:srgbClr val="69B3E7"/>
              </a:solidFill>
              <a:latin typeface="Montserrat" panose="00000500000000000000" pitchFamily="2" charset="-52"/>
              <a:ea typeface="Calibri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CFF91CE3-2533-4C4A-8778-050C964BC84C}"/>
              </a:ext>
            </a:extLst>
          </p:cNvPr>
          <p:cNvCxnSpPr>
            <a:cxnSpLocks/>
          </p:cNvCxnSpPr>
          <p:nvPr/>
        </p:nvCxnSpPr>
        <p:spPr>
          <a:xfrm flipV="1">
            <a:off x="2218784" y="2435534"/>
            <a:ext cx="1897681" cy="2"/>
          </a:xfrm>
          <a:prstGeom prst="line">
            <a:avLst/>
          </a:prstGeom>
          <a:ln w="34925">
            <a:solidFill>
              <a:srgbClr val="69B3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F8177204-4E37-48E1-BB9E-D0FD24878C2D}"/>
              </a:ext>
            </a:extLst>
          </p:cNvPr>
          <p:cNvCxnSpPr>
            <a:cxnSpLocks/>
          </p:cNvCxnSpPr>
          <p:nvPr/>
        </p:nvCxnSpPr>
        <p:spPr>
          <a:xfrm flipV="1">
            <a:off x="6027911" y="2435534"/>
            <a:ext cx="1920382" cy="2"/>
          </a:xfrm>
          <a:prstGeom prst="line">
            <a:avLst/>
          </a:prstGeom>
          <a:ln w="34925">
            <a:solidFill>
              <a:srgbClr val="69B3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1F068418-48F2-4F77-8FF9-1DADCFE4051B}"/>
              </a:ext>
            </a:extLst>
          </p:cNvPr>
          <p:cNvCxnSpPr>
            <a:cxnSpLocks/>
          </p:cNvCxnSpPr>
          <p:nvPr/>
        </p:nvCxnSpPr>
        <p:spPr>
          <a:xfrm>
            <a:off x="9859739" y="2435534"/>
            <a:ext cx="1852838" cy="0"/>
          </a:xfrm>
          <a:prstGeom prst="line">
            <a:avLst/>
          </a:prstGeom>
          <a:ln w="34925">
            <a:solidFill>
              <a:srgbClr val="69B3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3789E84-1F39-4725-AC38-EC780E23A7FB}"/>
              </a:ext>
            </a:extLst>
          </p:cNvPr>
          <p:cNvSpPr txBox="1"/>
          <p:nvPr/>
        </p:nvSpPr>
        <p:spPr>
          <a:xfrm>
            <a:off x="479425" y="3629228"/>
            <a:ext cx="3637040" cy="15542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b="1" dirty="0" smtClean="0">
                <a:solidFill>
                  <a:srgbClr val="69B3E7"/>
                </a:solidFill>
                <a:latin typeface="Montserrat" panose="00000500000000000000" pitchFamily="2" charset="-52"/>
              </a:rPr>
              <a:t>ПОДБОР ПЕРСОНАЛА: </a:t>
            </a:r>
          </a:p>
          <a:p>
            <a:pPr>
              <a:spcAft>
                <a:spcPts val="600"/>
              </a:spcAft>
            </a:pPr>
            <a:r>
              <a:rPr lang="ru-RU" sz="1600" dirty="0" smtClean="0">
                <a:solidFill>
                  <a:srgbClr val="69B3E7"/>
                </a:solidFill>
                <a:latin typeface="Montserrat" panose="00000500000000000000" pitchFamily="2" charset="-52"/>
              </a:rPr>
              <a:t>Новый подход к</a:t>
            </a:r>
            <a:br>
              <a:rPr lang="ru-RU" sz="1600" dirty="0" smtClean="0">
                <a:solidFill>
                  <a:srgbClr val="69B3E7"/>
                </a:solidFill>
                <a:latin typeface="Montserrat" panose="00000500000000000000" pitchFamily="2" charset="-52"/>
              </a:rPr>
            </a:br>
            <a:r>
              <a:rPr lang="ru-RU" sz="1600" dirty="0" smtClean="0">
                <a:solidFill>
                  <a:srgbClr val="69B3E7"/>
                </a:solidFill>
                <a:latin typeface="Montserrat" panose="00000500000000000000" pitchFamily="2" charset="-52"/>
              </a:rPr>
              <a:t>подбору персонала</a:t>
            </a:r>
            <a:br>
              <a:rPr lang="ru-RU" sz="1600" dirty="0" smtClean="0">
                <a:solidFill>
                  <a:srgbClr val="69B3E7"/>
                </a:solidFill>
                <a:latin typeface="Montserrat" panose="00000500000000000000" pitchFamily="2" charset="-52"/>
              </a:rPr>
            </a:br>
            <a:r>
              <a:rPr lang="ru-RU" sz="1600" dirty="0" smtClean="0">
                <a:solidFill>
                  <a:srgbClr val="69B3E7"/>
                </a:solidFill>
                <a:latin typeface="Montserrat" panose="00000500000000000000" pitchFamily="2" charset="-52"/>
              </a:rPr>
              <a:t>(оценка </a:t>
            </a:r>
            <a:r>
              <a:rPr lang="ru-RU" sz="1600" dirty="0">
                <a:solidFill>
                  <a:srgbClr val="69B3E7"/>
                </a:solidFill>
                <a:latin typeface="Montserrat" panose="00000500000000000000" pitchFamily="2" charset="-52"/>
              </a:rPr>
              <a:t>цифровой грамотности</a:t>
            </a:r>
            <a:r>
              <a:rPr lang="ru-RU" sz="1600" dirty="0" smtClean="0">
                <a:solidFill>
                  <a:srgbClr val="69B3E7"/>
                </a:solidFill>
                <a:latin typeface="Montserrat" panose="00000500000000000000" pitchFamily="2" charset="-52"/>
              </a:rPr>
              <a:t>, </a:t>
            </a:r>
            <a:r>
              <a:rPr lang="ru-RU" sz="1600" dirty="0">
                <a:solidFill>
                  <a:srgbClr val="69B3E7"/>
                </a:solidFill>
                <a:latin typeface="Montserrat" panose="00000500000000000000" pitchFamily="2" charset="-52"/>
              </a:rPr>
              <a:t>профильного </a:t>
            </a:r>
            <a:r>
              <a:rPr lang="ru-RU" sz="1600" dirty="0" smtClean="0">
                <a:solidFill>
                  <a:srgbClr val="69B3E7"/>
                </a:solidFill>
                <a:latin typeface="Montserrat" panose="00000500000000000000" pitchFamily="2" charset="-52"/>
              </a:rPr>
              <a:t>образования, </a:t>
            </a:r>
            <a:r>
              <a:rPr lang="ru-RU" sz="1600" dirty="0" err="1" smtClean="0">
                <a:solidFill>
                  <a:srgbClr val="69B3E7"/>
                </a:solidFill>
                <a:latin typeface="Montserrat" panose="00000500000000000000" pitchFamily="2" charset="-52"/>
              </a:rPr>
              <a:t>эмпатии</a:t>
            </a:r>
            <a:r>
              <a:rPr lang="ru-RU" sz="1600" dirty="0" smtClean="0">
                <a:solidFill>
                  <a:srgbClr val="69B3E7"/>
                </a:solidFill>
                <a:latin typeface="Montserrat" panose="00000500000000000000" pitchFamily="2" charset="-52"/>
              </a:rPr>
              <a:t>)</a:t>
            </a:r>
            <a:endParaRPr lang="ru-RU" sz="1600" dirty="0">
              <a:solidFill>
                <a:srgbClr val="69B3E7"/>
              </a:solidFill>
              <a:latin typeface="Montserrat" panose="00000500000000000000" pitchFamily="2" charset="-5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1C63B9D9-3281-48F6-932F-F6B010F42C05}"/>
              </a:ext>
            </a:extLst>
          </p:cNvPr>
          <p:cNvSpPr txBox="1"/>
          <p:nvPr/>
        </p:nvSpPr>
        <p:spPr>
          <a:xfrm>
            <a:off x="4303283" y="3584624"/>
            <a:ext cx="3585435" cy="20467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b="1" dirty="0" smtClean="0">
                <a:solidFill>
                  <a:srgbClr val="E5481D"/>
                </a:solidFill>
                <a:latin typeface="Montserrat" panose="00000500000000000000" pitchFamily="2" charset="-52"/>
              </a:rPr>
              <a:t>ОБУЧЕНИЕ И ПЕРЕОБУЧЕНИЕ:</a:t>
            </a:r>
          </a:p>
          <a:p>
            <a:pPr>
              <a:spcAft>
                <a:spcPts val="600"/>
              </a:spcAft>
            </a:pPr>
            <a:r>
              <a:rPr lang="ru-RU" sz="1600" dirty="0" smtClean="0">
                <a:solidFill>
                  <a:srgbClr val="E5481D"/>
                </a:solidFill>
                <a:latin typeface="Montserrat" panose="00000500000000000000" pitchFamily="2" charset="-52"/>
              </a:rPr>
              <a:t>В </a:t>
            </a:r>
            <a:r>
              <a:rPr lang="ru-RU" sz="1600" dirty="0">
                <a:solidFill>
                  <a:srgbClr val="E5481D"/>
                </a:solidFill>
                <a:latin typeface="Montserrat" panose="00000500000000000000" pitchFamily="2" charset="-52"/>
              </a:rPr>
              <a:t>2026 году 138 специалистов прошли обучение во ВНИИ труда Минтруда России </a:t>
            </a:r>
            <a:r>
              <a:rPr lang="ru-RU" sz="1600" dirty="0" smtClean="0">
                <a:solidFill>
                  <a:srgbClr val="E5481D"/>
                </a:solidFill>
                <a:latin typeface="Montserrat" panose="00000500000000000000" pitchFamily="2" charset="-52"/>
              </a:rPr>
              <a:t>и</a:t>
            </a:r>
            <a:br>
              <a:rPr lang="ru-RU" sz="1600" dirty="0" smtClean="0">
                <a:solidFill>
                  <a:srgbClr val="E5481D"/>
                </a:solidFill>
                <a:latin typeface="Montserrat" panose="00000500000000000000" pitchFamily="2" charset="-52"/>
              </a:rPr>
            </a:br>
            <a:r>
              <a:rPr lang="ru-RU" sz="1600" dirty="0" smtClean="0">
                <a:solidFill>
                  <a:srgbClr val="E5481D"/>
                </a:solidFill>
                <a:latin typeface="Montserrat" panose="00000500000000000000" pitchFamily="2" charset="-52"/>
              </a:rPr>
              <a:t>11 - </a:t>
            </a:r>
            <a:r>
              <a:rPr lang="ru-RU" sz="1600" dirty="0">
                <a:solidFill>
                  <a:srgbClr val="E5481D"/>
                </a:solidFill>
                <a:latin typeface="Montserrat" panose="00000500000000000000" pitchFamily="2" charset="-52"/>
              </a:rPr>
              <a:t>в РАНХиГС по ролевым моделям карьерных, кадровых консультантов и внутренних тренеров</a:t>
            </a:r>
            <a:r>
              <a:rPr lang="ru-RU" sz="1600" dirty="0" smtClean="0">
                <a:solidFill>
                  <a:srgbClr val="E5481D"/>
                </a:solidFill>
                <a:latin typeface="Montserrat" panose="00000500000000000000" pitchFamily="2" charset="-52"/>
              </a:rPr>
              <a:t>.</a:t>
            </a:r>
            <a:endParaRPr lang="ru-RU" sz="1600" dirty="0">
              <a:solidFill>
                <a:srgbClr val="E5481D"/>
              </a:solidFill>
              <a:latin typeface="Montserrat" panose="00000500000000000000" pitchFamily="2" charset="-5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C75D5564-D641-44EA-B975-4C0A39ED1000}"/>
              </a:ext>
            </a:extLst>
          </p:cNvPr>
          <p:cNvSpPr txBox="1"/>
          <p:nvPr/>
        </p:nvSpPr>
        <p:spPr>
          <a:xfrm>
            <a:off x="8127142" y="3484261"/>
            <a:ext cx="3709258" cy="24468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b="1" dirty="0" smtClean="0">
                <a:solidFill>
                  <a:srgbClr val="004899"/>
                </a:solidFill>
                <a:latin typeface="Montserrat" panose="00000500000000000000" pitchFamily="2" charset="-52"/>
              </a:rPr>
              <a:t>ФОРМИРОВАНИЕ ЛОЯЛЬНОСТИ:</a:t>
            </a:r>
          </a:p>
          <a:p>
            <a:pPr>
              <a:spcAft>
                <a:spcPts val="600"/>
              </a:spcAft>
            </a:pPr>
            <a:r>
              <a:rPr lang="ru-RU" sz="1600" dirty="0" smtClean="0">
                <a:solidFill>
                  <a:srgbClr val="004899"/>
                </a:solidFill>
                <a:latin typeface="Montserrat" panose="00000500000000000000" pitchFamily="2" charset="-52"/>
              </a:rPr>
              <a:t>Гибкая </a:t>
            </a:r>
            <a:r>
              <a:rPr lang="ru-RU" sz="1600" dirty="0">
                <a:solidFill>
                  <a:srgbClr val="004899"/>
                </a:solidFill>
                <a:latin typeface="Montserrat" panose="00000500000000000000" pitchFamily="2" charset="-52"/>
              </a:rPr>
              <a:t>система оплаты труда, </a:t>
            </a:r>
            <a:r>
              <a:rPr lang="ru-RU" sz="1600" dirty="0" smtClean="0">
                <a:solidFill>
                  <a:srgbClr val="004899"/>
                </a:solidFill>
                <a:latin typeface="Montserrat" panose="00000500000000000000" pitchFamily="2" charset="-52"/>
              </a:rPr>
              <a:t>заработная </a:t>
            </a:r>
            <a:r>
              <a:rPr lang="ru-RU" sz="1600" dirty="0">
                <a:solidFill>
                  <a:srgbClr val="004899"/>
                </a:solidFill>
                <a:latin typeface="Montserrat" panose="00000500000000000000" pitchFamily="2" charset="-52"/>
              </a:rPr>
              <a:t>плата </a:t>
            </a:r>
            <a:r>
              <a:rPr lang="ru-RU" sz="1600" dirty="0" smtClean="0">
                <a:solidFill>
                  <a:srgbClr val="004899"/>
                </a:solidFill>
                <a:latin typeface="Montserrat" panose="00000500000000000000" pitchFamily="2" charset="-52"/>
              </a:rPr>
              <a:t>выше</a:t>
            </a:r>
            <a:r>
              <a:rPr lang="en-US" sz="1600" dirty="0" smtClean="0">
                <a:solidFill>
                  <a:srgbClr val="004899"/>
                </a:solidFill>
                <a:latin typeface="Montserrat" panose="00000500000000000000" pitchFamily="2" charset="-52"/>
              </a:rPr>
              <a:t> </a:t>
            </a:r>
            <a:r>
              <a:rPr lang="ru-RU" sz="1600" dirty="0" smtClean="0">
                <a:solidFill>
                  <a:srgbClr val="004899"/>
                </a:solidFill>
                <a:latin typeface="Montserrat" panose="00000500000000000000" pitchFamily="2" charset="-52"/>
              </a:rPr>
              <a:t>средней по Республике.</a:t>
            </a:r>
            <a:endParaRPr lang="ru-RU" sz="1600" dirty="0" smtClean="0">
              <a:solidFill>
                <a:srgbClr val="004899"/>
              </a:solidFill>
              <a:latin typeface="Montserrat" panose="00000500000000000000" pitchFamily="2" charset="-52"/>
            </a:endParaRPr>
          </a:p>
          <a:p>
            <a:pPr>
              <a:spcAft>
                <a:spcPts val="600"/>
              </a:spcAft>
            </a:pPr>
            <a:endParaRPr lang="ru-RU" sz="1600" dirty="0" smtClean="0">
              <a:solidFill>
                <a:srgbClr val="004899"/>
              </a:solidFill>
              <a:latin typeface="Montserrat" panose="00000500000000000000" pitchFamily="2" charset="-52"/>
            </a:endParaRPr>
          </a:p>
          <a:p>
            <a:pPr>
              <a:spcAft>
                <a:spcPts val="600"/>
              </a:spcAft>
            </a:pPr>
            <a:r>
              <a:rPr lang="ru-RU" sz="1600" dirty="0" smtClean="0">
                <a:solidFill>
                  <a:srgbClr val="004899"/>
                </a:solidFill>
                <a:latin typeface="Montserrat" panose="00000500000000000000" pitchFamily="2" charset="-52"/>
              </a:rPr>
              <a:t>Территориальная разветвленность как фактор комфортности при трудоустройстве.</a:t>
            </a:r>
            <a:endParaRPr lang="ru-RU" sz="1600" dirty="0">
              <a:solidFill>
                <a:srgbClr val="004899"/>
              </a:solidFill>
              <a:latin typeface="Montserrat" panose="00000500000000000000" pitchFamily="2" charset="-52"/>
            </a:endParaRPr>
          </a:p>
        </p:txBody>
      </p:sp>
      <p:sp>
        <p:nvSpPr>
          <p:cNvPr id="19" name="Полилиния 11">
            <a:extLst>
              <a:ext uri="{FF2B5EF4-FFF2-40B4-BE49-F238E27FC236}">
                <a16:creationId xmlns:a16="http://schemas.microsoft.com/office/drawing/2014/main" xmlns="" id="{C27A60C7-DD11-4EE7-891C-106C689B59BC}"/>
              </a:ext>
            </a:extLst>
          </p:cNvPr>
          <p:cNvSpPr/>
          <p:nvPr/>
        </p:nvSpPr>
        <p:spPr bwMode="auto">
          <a:xfrm>
            <a:off x="486187" y="1520825"/>
            <a:ext cx="1553748" cy="1829418"/>
          </a:xfrm>
          <a:custGeom>
            <a:avLst/>
            <a:gdLst>
              <a:gd name="connsiteX0" fmla="*/ 0 w 3322929"/>
              <a:gd name="connsiteY0" fmla="*/ 175414 h 3912490"/>
              <a:gd name="connsiteX1" fmla="*/ 0 w 3322929"/>
              <a:gd name="connsiteY1" fmla="*/ 3736690 h 3912490"/>
              <a:gd name="connsiteX2" fmla="*/ 175782 w 3322929"/>
              <a:gd name="connsiteY2" fmla="*/ 3912491 h 3912490"/>
              <a:gd name="connsiteX3" fmla="*/ 266845 w 3322929"/>
              <a:gd name="connsiteY3" fmla="*/ 3887399 h 3912490"/>
              <a:gd name="connsiteX4" fmla="*/ 3237360 w 3322929"/>
              <a:gd name="connsiteY4" fmla="*/ 2105316 h 3912490"/>
              <a:gd name="connsiteX5" fmla="*/ 3297835 w 3322929"/>
              <a:gd name="connsiteY5" fmla="*/ 1864574 h 3912490"/>
              <a:gd name="connsiteX6" fmla="*/ 3237360 w 3322929"/>
              <a:gd name="connsiteY6" fmla="*/ 1804311 h 3912490"/>
              <a:gd name="connsiteX7" fmla="*/ 266845 w 3322929"/>
              <a:gd name="connsiteY7" fmla="*/ 25118 h 3912490"/>
              <a:gd name="connsiteX8" fmla="*/ 25180 w 3322929"/>
              <a:gd name="connsiteY8" fmla="*/ 85084 h 3912490"/>
              <a:gd name="connsiteX9" fmla="*/ 0 w 3322929"/>
              <a:gd name="connsiteY9" fmla="*/ 175414 h 3912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322929" h="3912490" extrusionOk="0">
                <a:moveTo>
                  <a:pt x="0" y="175414"/>
                </a:moveTo>
                <a:lnTo>
                  <a:pt x="0" y="3736690"/>
                </a:lnTo>
                <a:cubicBezTo>
                  <a:pt x="-176" y="3833606"/>
                  <a:pt x="78524" y="3912313"/>
                  <a:pt x="175782" y="3912491"/>
                </a:cubicBezTo>
                <a:cubicBezTo>
                  <a:pt x="207863" y="3912548"/>
                  <a:pt x="239351" y="3903873"/>
                  <a:pt x="266845" y="3887399"/>
                </a:cubicBezTo>
                <a:lnTo>
                  <a:pt x="3237360" y="2105316"/>
                </a:lnTo>
                <a:cubicBezTo>
                  <a:pt x="3320774" y="2055479"/>
                  <a:pt x="3347848" y="1947695"/>
                  <a:pt x="3297835" y="1864574"/>
                </a:cubicBezTo>
                <a:cubicBezTo>
                  <a:pt x="3282952" y="1839841"/>
                  <a:pt x="3262180" y="1819142"/>
                  <a:pt x="3237360" y="1804311"/>
                </a:cubicBezTo>
                <a:lnTo>
                  <a:pt x="266845" y="25118"/>
                </a:lnTo>
                <a:cubicBezTo>
                  <a:pt x="183494" y="-24822"/>
                  <a:pt x="75297" y="2025"/>
                  <a:pt x="25180" y="85084"/>
                </a:cubicBezTo>
                <a:cubicBezTo>
                  <a:pt x="8722" y="112361"/>
                  <a:pt x="18" y="143586"/>
                  <a:pt x="0" y="175414"/>
                </a:cubicBezTo>
                <a:close/>
              </a:path>
            </a:pathLst>
          </a:custGeom>
          <a:solidFill>
            <a:srgbClr val="69B3E7"/>
          </a:solidFill>
          <a:ln w="41434" cap="flat">
            <a:noFill/>
            <a:prstDash val="solid"/>
            <a:miter/>
          </a:ln>
          <a:effectLst>
            <a:outerShdw blurRad="127000" dist="38100" dir="5400000" algn="t" rotWithShape="0">
              <a:srgbClr val="004899">
                <a:alpha val="40000"/>
              </a:srgbClr>
            </a:outerShdw>
          </a:effectLst>
        </p:spPr>
        <p:txBody>
          <a:bodyPr lIns="180000" rtlCol="0" anchor="ctr"/>
          <a:lstStyle/>
          <a:p>
            <a:pPr lvl="0"/>
            <a:r>
              <a:rPr lang="ru-RU" sz="5400" spc="-1" dirty="0">
                <a:solidFill>
                  <a:srgbClr val="FFFFFF"/>
                </a:solidFill>
                <a:latin typeface="Montserrat SemiBold" panose="00000700000000000000" pitchFamily="2" charset="-52"/>
                <a:ea typeface="DejaVu Sans"/>
              </a:rPr>
              <a:t>01</a:t>
            </a:r>
            <a:endParaRPr lang="ru-RU" sz="5400" spc="-1" dirty="0">
              <a:solidFill>
                <a:srgbClr val="FFFFFF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20" name="Полилиния 11">
            <a:extLst>
              <a:ext uri="{FF2B5EF4-FFF2-40B4-BE49-F238E27FC236}">
                <a16:creationId xmlns:a16="http://schemas.microsoft.com/office/drawing/2014/main" xmlns="" id="{C4AF2DDB-8D7F-429C-99E5-1B2AE1DB6431}"/>
              </a:ext>
            </a:extLst>
          </p:cNvPr>
          <p:cNvSpPr/>
          <p:nvPr/>
        </p:nvSpPr>
        <p:spPr bwMode="auto">
          <a:xfrm>
            <a:off x="4295314" y="1520825"/>
            <a:ext cx="1553748" cy="1829418"/>
          </a:xfrm>
          <a:custGeom>
            <a:avLst/>
            <a:gdLst>
              <a:gd name="connsiteX0" fmla="*/ 0 w 3322929"/>
              <a:gd name="connsiteY0" fmla="*/ 175414 h 3912490"/>
              <a:gd name="connsiteX1" fmla="*/ 0 w 3322929"/>
              <a:gd name="connsiteY1" fmla="*/ 3736690 h 3912490"/>
              <a:gd name="connsiteX2" fmla="*/ 175782 w 3322929"/>
              <a:gd name="connsiteY2" fmla="*/ 3912491 h 3912490"/>
              <a:gd name="connsiteX3" fmla="*/ 266845 w 3322929"/>
              <a:gd name="connsiteY3" fmla="*/ 3887399 h 3912490"/>
              <a:gd name="connsiteX4" fmla="*/ 3237360 w 3322929"/>
              <a:gd name="connsiteY4" fmla="*/ 2105316 h 3912490"/>
              <a:gd name="connsiteX5" fmla="*/ 3297835 w 3322929"/>
              <a:gd name="connsiteY5" fmla="*/ 1864574 h 3912490"/>
              <a:gd name="connsiteX6" fmla="*/ 3237360 w 3322929"/>
              <a:gd name="connsiteY6" fmla="*/ 1804311 h 3912490"/>
              <a:gd name="connsiteX7" fmla="*/ 266845 w 3322929"/>
              <a:gd name="connsiteY7" fmla="*/ 25118 h 3912490"/>
              <a:gd name="connsiteX8" fmla="*/ 25180 w 3322929"/>
              <a:gd name="connsiteY8" fmla="*/ 85084 h 3912490"/>
              <a:gd name="connsiteX9" fmla="*/ 0 w 3322929"/>
              <a:gd name="connsiteY9" fmla="*/ 175414 h 3912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322929" h="3912490" extrusionOk="0">
                <a:moveTo>
                  <a:pt x="0" y="175414"/>
                </a:moveTo>
                <a:lnTo>
                  <a:pt x="0" y="3736690"/>
                </a:lnTo>
                <a:cubicBezTo>
                  <a:pt x="-176" y="3833606"/>
                  <a:pt x="78524" y="3912313"/>
                  <a:pt x="175782" y="3912491"/>
                </a:cubicBezTo>
                <a:cubicBezTo>
                  <a:pt x="207863" y="3912548"/>
                  <a:pt x="239351" y="3903873"/>
                  <a:pt x="266845" y="3887399"/>
                </a:cubicBezTo>
                <a:lnTo>
                  <a:pt x="3237360" y="2105316"/>
                </a:lnTo>
                <a:cubicBezTo>
                  <a:pt x="3320774" y="2055479"/>
                  <a:pt x="3347848" y="1947695"/>
                  <a:pt x="3297835" y="1864574"/>
                </a:cubicBezTo>
                <a:cubicBezTo>
                  <a:pt x="3282952" y="1839841"/>
                  <a:pt x="3262180" y="1819142"/>
                  <a:pt x="3237360" y="1804311"/>
                </a:cubicBezTo>
                <a:lnTo>
                  <a:pt x="266845" y="25118"/>
                </a:lnTo>
                <a:cubicBezTo>
                  <a:pt x="183494" y="-24822"/>
                  <a:pt x="75297" y="2025"/>
                  <a:pt x="25180" y="85084"/>
                </a:cubicBezTo>
                <a:cubicBezTo>
                  <a:pt x="8722" y="112361"/>
                  <a:pt x="18" y="143586"/>
                  <a:pt x="0" y="175414"/>
                </a:cubicBezTo>
                <a:close/>
              </a:path>
            </a:pathLst>
          </a:custGeom>
          <a:solidFill>
            <a:srgbClr val="E5481D"/>
          </a:solidFill>
          <a:ln w="41434" cap="flat">
            <a:noFill/>
            <a:prstDash val="solid"/>
            <a:miter/>
          </a:ln>
          <a:effectLst>
            <a:outerShdw blurRad="127000" dist="38100" dir="5400000" algn="t" rotWithShape="0">
              <a:srgbClr val="004899">
                <a:alpha val="40000"/>
              </a:srgbClr>
            </a:outerShdw>
          </a:effectLst>
        </p:spPr>
        <p:txBody>
          <a:bodyPr lIns="180000" rtlCol="0" anchor="ctr"/>
          <a:lstStyle/>
          <a:p>
            <a:pPr lvl="0"/>
            <a:r>
              <a:rPr lang="ru-RU" sz="5400" spc="-1" dirty="0">
                <a:solidFill>
                  <a:srgbClr val="FFFFFF"/>
                </a:solidFill>
                <a:latin typeface="Montserrat SemiBold" panose="00000700000000000000" pitchFamily="2" charset="-52"/>
                <a:ea typeface="DejaVu Sans"/>
              </a:rPr>
              <a:t>02</a:t>
            </a:r>
            <a:endParaRPr lang="ru-RU" sz="5400" spc="-1" dirty="0">
              <a:solidFill>
                <a:srgbClr val="FFFFFF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21" name="Полилиния 11">
            <a:extLst>
              <a:ext uri="{FF2B5EF4-FFF2-40B4-BE49-F238E27FC236}">
                <a16:creationId xmlns:a16="http://schemas.microsoft.com/office/drawing/2014/main" xmlns="" id="{1EC36D07-5D91-4CC2-A41A-60D22CAB7213}"/>
              </a:ext>
            </a:extLst>
          </p:cNvPr>
          <p:cNvSpPr/>
          <p:nvPr/>
        </p:nvSpPr>
        <p:spPr bwMode="auto">
          <a:xfrm>
            <a:off x="8127142" y="1520825"/>
            <a:ext cx="1553748" cy="1829418"/>
          </a:xfrm>
          <a:custGeom>
            <a:avLst/>
            <a:gdLst>
              <a:gd name="connsiteX0" fmla="*/ 0 w 3322929"/>
              <a:gd name="connsiteY0" fmla="*/ 175414 h 3912490"/>
              <a:gd name="connsiteX1" fmla="*/ 0 w 3322929"/>
              <a:gd name="connsiteY1" fmla="*/ 3736690 h 3912490"/>
              <a:gd name="connsiteX2" fmla="*/ 175782 w 3322929"/>
              <a:gd name="connsiteY2" fmla="*/ 3912491 h 3912490"/>
              <a:gd name="connsiteX3" fmla="*/ 266845 w 3322929"/>
              <a:gd name="connsiteY3" fmla="*/ 3887399 h 3912490"/>
              <a:gd name="connsiteX4" fmla="*/ 3237360 w 3322929"/>
              <a:gd name="connsiteY4" fmla="*/ 2105316 h 3912490"/>
              <a:gd name="connsiteX5" fmla="*/ 3297835 w 3322929"/>
              <a:gd name="connsiteY5" fmla="*/ 1864574 h 3912490"/>
              <a:gd name="connsiteX6" fmla="*/ 3237360 w 3322929"/>
              <a:gd name="connsiteY6" fmla="*/ 1804311 h 3912490"/>
              <a:gd name="connsiteX7" fmla="*/ 266845 w 3322929"/>
              <a:gd name="connsiteY7" fmla="*/ 25118 h 3912490"/>
              <a:gd name="connsiteX8" fmla="*/ 25180 w 3322929"/>
              <a:gd name="connsiteY8" fmla="*/ 85084 h 3912490"/>
              <a:gd name="connsiteX9" fmla="*/ 0 w 3322929"/>
              <a:gd name="connsiteY9" fmla="*/ 175414 h 3912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322929" h="3912490" extrusionOk="0">
                <a:moveTo>
                  <a:pt x="0" y="175414"/>
                </a:moveTo>
                <a:lnTo>
                  <a:pt x="0" y="3736690"/>
                </a:lnTo>
                <a:cubicBezTo>
                  <a:pt x="-176" y="3833606"/>
                  <a:pt x="78524" y="3912313"/>
                  <a:pt x="175782" y="3912491"/>
                </a:cubicBezTo>
                <a:cubicBezTo>
                  <a:pt x="207863" y="3912548"/>
                  <a:pt x="239351" y="3903873"/>
                  <a:pt x="266845" y="3887399"/>
                </a:cubicBezTo>
                <a:lnTo>
                  <a:pt x="3237360" y="2105316"/>
                </a:lnTo>
                <a:cubicBezTo>
                  <a:pt x="3320774" y="2055479"/>
                  <a:pt x="3347848" y="1947695"/>
                  <a:pt x="3297835" y="1864574"/>
                </a:cubicBezTo>
                <a:cubicBezTo>
                  <a:pt x="3282952" y="1839841"/>
                  <a:pt x="3262180" y="1819142"/>
                  <a:pt x="3237360" y="1804311"/>
                </a:cubicBezTo>
                <a:lnTo>
                  <a:pt x="266845" y="25118"/>
                </a:lnTo>
                <a:cubicBezTo>
                  <a:pt x="183494" y="-24822"/>
                  <a:pt x="75297" y="2025"/>
                  <a:pt x="25180" y="85084"/>
                </a:cubicBezTo>
                <a:cubicBezTo>
                  <a:pt x="8722" y="112361"/>
                  <a:pt x="18" y="143586"/>
                  <a:pt x="0" y="175414"/>
                </a:cubicBezTo>
                <a:close/>
              </a:path>
            </a:pathLst>
          </a:custGeom>
          <a:solidFill>
            <a:srgbClr val="004899"/>
          </a:solidFill>
          <a:ln w="41434" cap="flat">
            <a:noFill/>
            <a:prstDash val="solid"/>
            <a:miter/>
          </a:ln>
          <a:effectLst>
            <a:outerShdw blurRad="127000" dist="38100" dir="5400000" algn="t" rotWithShape="0">
              <a:srgbClr val="004899">
                <a:alpha val="40000"/>
              </a:srgbClr>
            </a:outerShdw>
          </a:effectLst>
        </p:spPr>
        <p:txBody>
          <a:bodyPr lIns="180000" rtlCol="0" anchor="ctr"/>
          <a:lstStyle/>
          <a:p>
            <a:pPr lvl="0"/>
            <a:r>
              <a:rPr lang="ru-RU" sz="5400" spc="-1" dirty="0">
                <a:solidFill>
                  <a:srgbClr val="FFFFFF"/>
                </a:solidFill>
                <a:latin typeface="Montserrat SemiBold" panose="00000700000000000000" pitchFamily="2" charset="-52"/>
                <a:ea typeface="DejaVu Sans"/>
              </a:rPr>
              <a:t>03</a:t>
            </a:r>
            <a:endParaRPr lang="ru-RU" sz="5400" spc="-1" dirty="0">
              <a:solidFill>
                <a:srgbClr val="FFFFFF"/>
              </a:solidFill>
              <a:latin typeface="Montserrat SemiBold" panose="000007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542167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xmlns="" id="{24B3EBD8-621A-4AC7-803A-8A84282E2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>
            <a:spAutoFit/>
          </a:bodyPr>
          <a:lstStyle/>
          <a:p>
            <a:pPr algn="ctr"/>
            <a:fld id="{7D1DD26F-FA5D-6E49-9D6E-F0596D50FBB9}" type="slidenum">
              <a:rPr lang="x-none" sz="1000">
                <a:latin typeface="Montserrat" pitchFamily="2" charset="77"/>
              </a:rPr>
              <a:pPr algn="ctr"/>
              <a:t>5</a:t>
            </a:fld>
            <a:endParaRPr lang="x-none" sz="1000" dirty="0">
              <a:latin typeface="Montserrat" pitchFamily="2" charset="77"/>
            </a:endParaRPr>
          </a:p>
        </p:txBody>
      </p:sp>
      <p:sp>
        <p:nvSpPr>
          <p:cNvPr id="11" name="Полилиния 11">
            <a:extLst>
              <a:ext uri="{FF2B5EF4-FFF2-40B4-BE49-F238E27FC236}">
                <a16:creationId xmlns:a16="http://schemas.microsoft.com/office/drawing/2014/main" xmlns="" id="{22304CA9-F727-47C9-B084-02FB31178BE8}"/>
              </a:ext>
            </a:extLst>
          </p:cNvPr>
          <p:cNvSpPr/>
          <p:nvPr/>
        </p:nvSpPr>
        <p:spPr bwMode="auto">
          <a:xfrm>
            <a:off x="6660472" y="2202567"/>
            <a:ext cx="810336" cy="954107"/>
          </a:xfrm>
          <a:custGeom>
            <a:avLst/>
            <a:gdLst>
              <a:gd name="connsiteX0" fmla="*/ 0 w 3322929"/>
              <a:gd name="connsiteY0" fmla="*/ 175414 h 3912490"/>
              <a:gd name="connsiteX1" fmla="*/ 0 w 3322929"/>
              <a:gd name="connsiteY1" fmla="*/ 3736690 h 3912490"/>
              <a:gd name="connsiteX2" fmla="*/ 175782 w 3322929"/>
              <a:gd name="connsiteY2" fmla="*/ 3912491 h 3912490"/>
              <a:gd name="connsiteX3" fmla="*/ 266845 w 3322929"/>
              <a:gd name="connsiteY3" fmla="*/ 3887399 h 3912490"/>
              <a:gd name="connsiteX4" fmla="*/ 3237360 w 3322929"/>
              <a:gd name="connsiteY4" fmla="*/ 2105316 h 3912490"/>
              <a:gd name="connsiteX5" fmla="*/ 3297835 w 3322929"/>
              <a:gd name="connsiteY5" fmla="*/ 1864574 h 3912490"/>
              <a:gd name="connsiteX6" fmla="*/ 3237360 w 3322929"/>
              <a:gd name="connsiteY6" fmla="*/ 1804311 h 3912490"/>
              <a:gd name="connsiteX7" fmla="*/ 266845 w 3322929"/>
              <a:gd name="connsiteY7" fmla="*/ 25118 h 3912490"/>
              <a:gd name="connsiteX8" fmla="*/ 25180 w 3322929"/>
              <a:gd name="connsiteY8" fmla="*/ 85084 h 3912490"/>
              <a:gd name="connsiteX9" fmla="*/ 0 w 3322929"/>
              <a:gd name="connsiteY9" fmla="*/ 175414 h 3912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322929" h="3912490" extrusionOk="0">
                <a:moveTo>
                  <a:pt x="0" y="175414"/>
                </a:moveTo>
                <a:lnTo>
                  <a:pt x="0" y="3736690"/>
                </a:lnTo>
                <a:cubicBezTo>
                  <a:pt x="-176" y="3833606"/>
                  <a:pt x="78524" y="3912313"/>
                  <a:pt x="175782" y="3912491"/>
                </a:cubicBezTo>
                <a:cubicBezTo>
                  <a:pt x="207863" y="3912548"/>
                  <a:pt x="239351" y="3903873"/>
                  <a:pt x="266845" y="3887399"/>
                </a:cubicBezTo>
                <a:lnTo>
                  <a:pt x="3237360" y="2105316"/>
                </a:lnTo>
                <a:cubicBezTo>
                  <a:pt x="3320774" y="2055479"/>
                  <a:pt x="3347848" y="1947695"/>
                  <a:pt x="3297835" y="1864574"/>
                </a:cubicBezTo>
                <a:cubicBezTo>
                  <a:pt x="3282952" y="1839841"/>
                  <a:pt x="3262180" y="1819142"/>
                  <a:pt x="3237360" y="1804311"/>
                </a:cubicBezTo>
                <a:lnTo>
                  <a:pt x="266845" y="25118"/>
                </a:lnTo>
                <a:cubicBezTo>
                  <a:pt x="183494" y="-24822"/>
                  <a:pt x="75297" y="2025"/>
                  <a:pt x="25180" y="85084"/>
                </a:cubicBezTo>
                <a:cubicBezTo>
                  <a:pt x="8722" y="112361"/>
                  <a:pt x="18" y="143586"/>
                  <a:pt x="0" y="175414"/>
                </a:cubicBezTo>
                <a:close/>
              </a:path>
            </a:pathLst>
          </a:custGeom>
          <a:solidFill>
            <a:srgbClr val="69B3E7"/>
          </a:solidFill>
          <a:ln w="41434" cap="flat">
            <a:noFill/>
            <a:prstDash val="solid"/>
            <a:miter/>
          </a:ln>
          <a:effectLst>
            <a:outerShdw blurRad="127000" dist="25400" dir="5400000" algn="t" rotWithShape="0">
              <a:srgbClr val="004899">
                <a:alpha val="40000"/>
              </a:srgbClr>
            </a:outerShdw>
          </a:effectLst>
        </p:spPr>
        <p:txBody>
          <a:bodyPr lIns="180000" rtlCol="0" anchor="ctr"/>
          <a:lstStyle/>
          <a:p>
            <a:pPr lvl="0"/>
            <a:endParaRPr lang="ru-RU" sz="6600" spc="-1" dirty="0">
              <a:solidFill>
                <a:srgbClr val="FFFFFF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13" name="Rounded Rectangle 1">
            <a:extLst>
              <a:ext uri="{FF2B5EF4-FFF2-40B4-BE49-F238E27FC236}">
                <a16:creationId xmlns:a16="http://schemas.microsoft.com/office/drawing/2014/main" xmlns="" id="{1270C0E1-F12C-4746-A0E2-FFA23E5CCF49}"/>
              </a:ext>
            </a:extLst>
          </p:cNvPr>
          <p:cNvSpPr/>
          <p:nvPr/>
        </p:nvSpPr>
        <p:spPr>
          <a:xfrm>
            <a:off x="505432" y="2176809"/>
            <a:ext cx="11271701" cy="3919191"/>
          </a:xfrm>
          <a:prstGeom prst="roundRect">
            <a:avLst>
              <a:gd name="adj" fmla="val 2094"/>
            </a:avLst>
          </a:prstGeom>
          <a:solidFill>
            <a:schemeClr val="bg1"/>
          </a:solidFill>
          <a:ln>
            <a:noFill/>
          </a:ln>
          <a:effectLst>
            <a:outerShdw blurRad="127000" dist="38100" dir="5400000" algn="t" rotWithShape="0">
              <a:srgbClr val="004899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44000" rIns="144000" bIns="144000" rtlCol="0" anchor="t">
            <a:noAutofit/>
          </a:bodyPr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4899"/>
              </a:buClr>
              <a:buSzTx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4899"/>
                </a:solidFill>
                <a:effectLst/>
                <a:uLnTx/>
                <a:uFillTx/>
                <a:latin typeface="Montserrat SemiBold" panose="00000700000000000000" pitchFamily="2" charset="-52"/>
              </a:rPr>
              <a:t>Планирование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4899"/>
                </a:solidFill>
                <a:effectLst/>
                <a:uLnTx/>
                <a:uFillTx/>
                <a:latin typeface="Montserrat SemiBold" panose="00000700000000000000" pitchFamily="2" charset="-52"/>
              </a:rPr>
              <a:t>мероприятий по муниципальным округам</a:t>
            </a:r>
            <a:b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4899"/>
                </a:solidFill>
                <a:effectLst/>
                <a:uLnTx/>
                <a:uFillTx/>
                <a:latin typeface="Montserrat SemiBold" panose="00000700000000000000" pitchFamily="2" charset="-52"/>
              </a:rPr>
            </a:b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4899"/>
                </a:solidFill>
                <a:effectLst/>
                <a:uLnTx/>
                <a:uFillTx/>
                <a:latin typeface="Montserrat SemiBold" panose="00000700000000000000" pitchFamily="2" charset="-52"/>
              </a:rPr>
              <a:t>в рамках комплексной модернизации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4899"/>
                </a:solidFill>
                <a:effectLst/>
                <a:uLnTx/>
                <a:uFillTx/>
                <a:latin typeface="Montserrat SemiBold" panose="00000700000000000000" pitchFamily="2" charset="-52"/>
              </a:rPr>
              <a:t>в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4899"/>
                </a:solidFill>
                <a:effectLst/>
                <a:uLnTx/>
                <a:uFillTx/>
                <a:latin typeface="Montserrat SemiBold" panose="00000700000000000000" pitchFamily="2" charset="-52"/>
              </a:rPr>
              <a:t>Луганской Народной Республике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tserrat" panose="00000500000000000000" pitchFamily="2" charset="-52"/>
            </a:endParaRPr>
          </a:p>
          <a:p>
            <a:pPr marL="357750" lvl="0" indent="-285750">
              <a:spcBef>
                <a:spcPts val="1200"/>
              </a:spcBef>
              <a:buClr>
                <a:srgbClr val="69B3E7"/>
              </a:buClr>
              <a:buBlip>
                <a:blip r:embed="rId2"/>
              </a:buBlip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2026 </a:t>
            </a:r>
            <a:r>
              <a:rPr lang="ru-RU" dirty="0" smtClean="0">
                <a:solidFill>
                  <a:prstClr val="black"/>
                </a:solidFill>
                <a:latin typeface="Montserrat" panose="00000500000000000000" pitchFamily="2" charset="-52"/>
              </a:rPr>
              <a:t>– 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Кировск, </a:t>
            </a:r>
            <a:r>
              <a:rPr kumimoji="0" lang="ru-RU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Станично-Луганский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 район;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  <a:p>
            <a:pPr marL="357750" lvl="0" indent="-285750">
              <a:spcBef>
                <a:spcPts val="1200"/>
              </a:spcBef>
              <a:buClr>
                <a:srgbClr val="69B3E7"/>
              </a:buClr>
              <a:buBlip>
                <a:blip r:embed="rId2"/>
              </a:buBlip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2027 – Луганск, Алчевск, Брянка, 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Первомайск</a:t>
            </a:r>
            <a:r>
              <a:rPr lang="ru-RU" dirty="0" smtClean="0">
                <a:solidFill>
                  <a:prstClr val="black"/>
                </a:solidFill>
                <a:latin typeface="Montserrat" panose="00000500000000000000" pitchFamily="2" charset="-52"/>
              </a:rPr>
              <a:t>, </a:t>
            </a:r>
            <a:r>
              <a:rPr lang="ru-RU" dirty="0" err="1" smtClean="0">
                <a:solidFill>
                  <a:prstClr val="black"/>
                </a:solidFill>
                <a:latin typeface="Montserrat" panose="00000500000000000000" pitchFamily="2" charset="-52"/>
              </a:rPr>
              <a:t>Белокуракинский</a:t>
            </a:r>
            <a:r>
              <a:rPr lang="ru-RU" dirty="0" smtClean="0">
                <a:solidFill>
                  <a:prstClr val="black"/>
                </a:solidFill>
                <a:latin typeface="Montserrat" panose="00000500000000000000" pitchFamily="2" charset="-52"/>
              </a:rPr>
              <a:t>, </a:t>
            </a:r>
            <a:r>
              <a:rPr lang="ru-RU" dirty="0" err="1" smtClean="0">
                <a:solidFill>
                  <a:prstClr val="black"/>
                </a:solidFill>
                <a:latin typeface="Montserrat" panose="00000500000000000000" pitchFamily="2" charset="-52"/>
              </a:rPr>
              <a:t>Лутугинский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, </a:t>
            </a:r>
            <a:r>
              <a:rPr lang="ru-RU" dirty="0" smtClean="0">
                <a:solidFill>
                  <a:prstClr val="black"/>
                </a:solidFill>
                <a:latin typeface="Montserrat" panose="00000500000000000000" pitchFamily="2" charset="-52"/>
              </a:rPr>
              <a:t>Марковский, </a:t>
            </a:r>
            <a:r>
              <a:rPr lang="ru-RU" dirty="0" err="1" smtClean="0">
                <a:solidFill>
                  <a:prstClr val="black"/>
                </a:solidFill>
                <a:latin typeface="Montserrat" panose="00000500000000000000" pitchFamily="2" charset="-52"/>
              </a:rPr>
              <a:t>Перевальский</a:t>
            </a:r>
            <a:r>
              <a:rPr lang="ru-RU" dirty="0" smtClean="0">
                <a:solidFill>
                  <a:prstClr val="black"/>
                </a:solidFill>
                <a:latin typeface="Montserrat" panose="00000500000000000000" pitchFamily="2" charset="-52"/>
              </a:rPr>
              <a:t>, </a:t>
            </a:r>
            <a:r>
              <a:rPr lang="ru-RU" dirty="0" err="1" smtClean="0">
                <a:solidFill>
                  <a:prstClr val="black"/>
                </a:solidFill>
                <a:latin typeface="Montserrat" panose="00000500000000000000" pitchFamily="2" charset="-52"/>
              </a:rPr>
              <a:t>Славяносербский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, 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районы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;</a:t>
            </a:r>
          </a:p>
          <a:p>
            <a:pPr marL="357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buClr>
                <a:srgbClr val="69B3E7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2028 – Краснодон, Красный Луч, Беловодский, Новопсковский, Старобельский районы;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  <a:p>
            <a:pPr marL="357750" lvl="0" indent="-285750">
              <a:spcBef>
                <a:spcPts val="1200"/>
              </a:spcBef>
              <a:buClr>
                <a:srgbClr val="69B3E7"/>
              </a:buClr>
              <a:buBlip>
                <a:blip r:embed="rId2"/>
              </a:buBlip>
              <a:defRPr/>
            </a:pPr>
            <a:r>
              <a:rPr lang="ru-RU" dirty="0">
                <a:solidFill>
                  <a:prstClr val="black"/>
                </a:solidFill>
                <a:latin typeface="Montserrat" panose="00000500000000000000" pitchFamily="2" charset="-52"/>
              </a:rPr>
              <a:t>2029 </a:t>
            </a:r>
            <a:r>
              <a:rPr lang="ru-RU" dirty="0" smtClean="0">
                <a:solidFill>
                  <a:prstClr val="black"/>
                </a:solidFill>
                <a:latin typeface="Montserrat" panose="00000500000000000000" pitchFamily="2" charset="-52"/>
              </a:rPr>
              <a:t>– Антрацит</a:t>
            </a:r>
            <a:r>
              <a:rPr lang="ru-RU" dirty="0">
                <a:solidFill>
                  <a:prstClr val="black"/>
                </a:solidFill>
                <a:latin typeface="Montserrat" panose="00000500000000000000" pitchFamily="2" charset="-52"/>
              </a:rPr>
              <a:t>, Ровеньки, Свердловск, </a:t>
            </a:r>
            <a:r>
              <a:rPr lang="ru-RU" dirty="0" smtClean="0">
                <a:solidFill>
                  <a:prstClr val="black"/>
                </a:solidFill>
                <a:latin typeface="Montserrat" panose="00000500000000000000" pitchFamily="2" charset="-52"/>
              </a:rPr>
              <a:t>Северодонецк, Стаханов</a:t>
            </a:r>
            <a:r>
              <a:rPr lang="ru-RU" dirty="0">
                <a:solidFill>
                  <a:prstClr val="black"/>
                </a:solidFill>
                <a:latin typeface="Montserrat" panose="00000500000000000000" pitchFamily="2" charset="-52"/>
              </a:rPr>
              <a:t>;</a:t>
            </a:r>
            <a:endParaRPr lang="en-US" dirty="0">
              <a:solidFill>
                <a:prstClr val="black"/>
              </a:solidFill>
              <a:latin typeface="Montserrat" panose="00000500000000000000" pitchFamily="2" charset="-52"/>
            </a:endParaRPr>
          </a:p>
          <a:p>
            <a:pPr marL="357750" lvl="0" indent="-285750">
              <a:spcBef>
                <a:spcPts val="1200"/>
              </a:spcBef>
              <a:buClr>
                <a:srgbClr val="69B3E7"/>
              </a:buClr>
              <a:buBlip>
                <a:blip r:embed="rId2"/>
              </a:buBlip>
              <a:defRPr/>
            </a:pPr>
            <a:r>
              <a:rPr lang="ru-RU" dirty="0">
                <a:solidFill>
                  <a:prstClr val="black"/>
                </a:solidFill>
                <a:latin typeface="Montserrat" panose="00000500000000000000" pitchFamily="2" charset="-52"/>
              </a:rPr>
              <a:t>2030 – Лисичанск, Рубежное, Кременский, </a:t>
            </a:r>
            <a:r>
              <a:rPr lang="ru-RU" dirty="0" err="1" smtClean="0">
                <a:solidFill>
                  <a:prstClr val="black"/>
                </a:solidFill>
                <a:latin typeface="Montserrat" panose="00000500000000000000" pitchFamily="2" charset="-52"/>
              </a:rPr>
              <a:t>Сватовский</a:t>
            </a:r>
            <a:r>
              <a:rPr lang="ru-RU" dirty="0" smtClean="0">
                <a:solidFill>
                  <a:prstClr val="black"/>
                </a:solidFill>
                <a:latin typeface="Montserrat" panose="00000500000000000000" pitchFamily="2" charset="-52"/>
              </a:rPr>
              <a:t>, Троицкий районы</a:t>
            </a:r>
            <a:r>
              <a:rPr lang="ru-RU" dirty="0">
                <a:solidFill>
                  <a:prstClr val="black"/>
                </a:solidFill>
                <a:latin typeface="Montserrat" panose="00000500000000000000" pitchFamily="2" charset="-52"/>
              </a:rPr>
              <a:t>.</a:t>
            </a:r>
            <a:endParaRPr lang="en-US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457A1E9-410B-446D-B56A-1F7B83A6FF17}"/>
              </a:ext>
            </a:extLst>
          </p:cNvPr>
          <p:cNvSpPr txBox="1"/>
          <p:nvPr/>
        </p:nvSpPr>
        <p:spPr>
          <a:xfrm>
            <a:off x="369999" y="317804"/>
            <a:ext cx="1019640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ru-RU" sz="2400" spc="-1" dirty="0" smtClean="0">
                <a:solidFill>
                  <a:srgbClr val="004899"/>
                </a:solidFill>
                <a:latin typeface="Montserrat SemiBold" panose="00000700000000000000" pitchFamily="2" charset="-52"/>
                <a:ea typeface="Calibri"/>
              </a:rPr>
              <a:t>Планирование </a:t>
            </a:r>
            <a:r>
              <a:rPr lang="ru-RU" sz="2400" spc="-1" dirty="0">
                <a:solidFill>
                  <a:srgbClr val="004899"/>
                </a:solidFill>
                <a:latin typeface="Montserrat SemiBold" panose="00000700000000000000" pitchFamily="2" charset="-52"/>
                <a:ea typeface="Calibri"/>
              </a:rPr>
              <a:t>и реализация процессов </a:t>
            </a:r>
            <a:r>
              <a:rPr lang="ru-RU" sz="2400" spc="-1" dirty="0" smtClean="0">
                <a:solidFill>
                  <a:srgbClr val="004899"/>
                </a:solidFill>
                <a:latin typeface="Montserrat SemiBold" panose="00000700000000000000" pitchFamily="2" charset="-52"/>
                <a:ea typeface="Calibri"/>
              </a:rPr>
              <a:t>модернизации</a:t>
            </a:r>
            <a:br>
              <a:rPr lang="ru-RU" sz="2400" spc="-1" dirty="0" smtClean="0">
                <a:solidFill>
                  <a:srgbClr val="004899"/>
                </a:solidFill>
                <a:latin typeface="Montserrat SemiBold" panose="00000700000000000000" pitchFamily="2" charset="-52"/>
                <a:ea typeface="Calibri"/>
              </a:rPr>
            </a:br>
            <a:r>
              <a:rPr lang="ru-RU" sz="2400" spc="-1" dirty="0" smtClean="0">
                <a:solidFill>
                  <a:srgbClr val="004899"/>
                </a:solidFill>
                <a:latin typeface="Montserrat SemiBold" panose="00000700000000000000" pitchFamily="2" charset="-52"/>
                <a:ea typeface="Calibri"/>
              </a:rPr>
              <a:t>с </a:t>
            </a:r>
            <a:r>
              <a:rPr lang="ru-RU" sz="2400" spc="-1" dirty="0">
                <a:solidFill>
                  <a:srgbClr val="004899"/>
                </a:solidFill>
                <a:latin typeface="Montserrat SemiBold" panose="00000700000000000000" pitchFamily="2" charset="-52"/>
                <a:ea typeface="Calibri"/>
              </a:rPr>
              <a:t>учетом военного </a:t>
            </a:r>
            <a:r>
              <a:rPr lang="ru-RU" sz="2400" spc="-1" dirty="0" smtClean="0">
                <a:solidFill>
                  <a:srgbClr val="004899"/>
                </a:solidFill>
                <a:latin typeface="Montserrat SemiBold" panose="00000700000000000000" pitchFamily="2" charset="-52"/>
                <a:ea typeface="Calibri"/>
              </a:rPr>
              <a:t>положения и рисков, связанных </a:t>
            </a:r>
            <a:r>
              <a:rPr lang="ru-RU" sz="2400" spc="-1" dirty="0">
                <a:solidFill>
                  <a:srgbClr val="004899"/>
                </a:solidFill>
                <a:latin typeface="Montserrat SemiBold" panose="00000700000000000000" pitchFamily="2" charset="-52"/>
                <a:ea typeface="Calibri"/>
              </a:rPr>
              <a:t>с ним</a:t>
            </a:r>
            <a:endParaRPr lang="ru-RU" sz="2400" strike="noStrike" spc="-1" dirty="0">
              <a:solidFill>
                <a:srgbClr val="69B3E7"/>
              </a:solidFill>
              <a:latin typeface="Montserrat" panose="00000500000000000000" pitchFamily="2" charset="-52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5400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xmlns="" id="{24B3EBD8-621A-4AC7-803A-8A84282E2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>
            <a:spAutoFit/>
          </a:bodyPr>
          <a:lstStyle/>
          <a:p>
            <a:pPr algn="ctr"/>
            <a:fld id="{7D1DD26F-FA5D-6E49-9D6E-F0596D50FBB9}" type="slidenum">
              <a:rPr lang="x-none" sz="1000">
                <a:latin typeface="Montserrat" pitchFamily="2" charset="77"/>
              </a:rPr>
              <a:pPr algn="ctr"/>
              <a:t>6</a:t>
            </a:fld>
            <a:endParaRPr lang="x-none" sz="1000" dirty="0">
              <a:latin typeface="Montserrat" pitchFamily="2" charset="77"/>
            </a:endParaRPr>
          </a:p>
        </p:txBody>
      </p:sp>
      <p:sp>
        <p:nvSpPr>
          <p:cNvPr id="11" name="Полилиния 11">
            <a:extLst>
              <a:ext uri="{FF2B5EF4-FFF2-40B4-BE49-F238E27FC236}">
                <a16:creationId xmlns:a16="http://schemas.microsoft.com/office/drawing/2014/main" xmlns="" id="{22304CA9-F727-47C9-B084-02FB31178BE8}"/>
              </a:ext>
            </a:extLst>
          </p:cNvPr>
          <p:cNvSpPr/>
          <p:nvPr/>
        </p:nvSpPr>
        <p:spPr bwMode="auto">
          <a:xfrm>
            <a:off x="6660472" y="2202567"/>
            <a:ext cx="810336" cy="954107"/>
          </a:xfrm>
          <a:custGeom>
            <a:avLst/>
            <a:gdLst>
              <a:gd name="connsiteX0" fmla="*/ 0 w 3322929"/>
              <a:gd name="connsiteY0" fmla="*/ 175414 h 3912490"/>
              <a:gd name="connsiteX1" fmla="*/ 0 w 3322929"/>
              <a:gd name="connsiteY1" fmla="*/ 3736690 h 3912490"/>
              <a:gd name="connsiteX2" fmla="*/ 175782 w 3322929"/>
              <a:gd name="connsiteY2" fmla="*/ 3912491 h 3912490"/>
              <a:gd name="connsiteX3" fmla="*/ 266845 w 3322929"/>
              <a:gd name="connsiteY3" fmla="*/ 3887399 h 3912490"/>
              <a:gd name="connsiteX4" fmla="*/ 3237360 w 3322929"/>
              <a:gd name="connsiteY4" fmla="*/ 2105316 h 3912490"/>
              <a:gd name="connsiteX5" fmla="*/ 3297835 w 3322929"/>
              <a:gd name="connsiteY5" fmla="*/ 1864574 h 3912490"/>
              <a:gd name="connsiteX6" fmla="*/ 3237360 w 3322929"/>
              <a:gd name="connsiteY6" fmla="*/ 1804311 h 3912490"/>
              <a:gd name="connsiteX7" fmla="*/ 266845 w 3322929"/>
              <a:gd name="connsiteY7" fmla="*/ 25118 h 3912490"/>
              <a:gd name="connsiteX8" fmla="*/ 25180 w 3322929"/>
              <a:gd name="connsiteY8" fmla="*/ 85084 h 3912490"/>
              <a:gd name="connsiteX9" fmla="*/ 0 w 3322929"/>
              <a:gd name="connsiteY9" fmla="*/ 175414 h 3912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322929" h="3912490" extrusionOk="0">
                <a:moveTo>
                  <a:pt x="0" y="175414"/>
                </a:moveTo>
                <a:lnTo>
                  <a:pt x="0" y="3736690"/>
                </a:lnTo>
                <a:cubicBezTo>
                  <a:pt x="-176" y="3833606"/>
                  <a:pt x="78524" y="3912313"/>
                  <a:pt x="175782" y="3912491"/>
                </a:cubicBezTo>
                <a:cubicBezTo>
                  <a:pt x="207863" y="3912548"/>
                  <a:pt x="239351" y="3903873"/>
                  <a:pt x="266845" y="3887399"/>
                </a:cubicBezTo>
                <a:lnTo>
                  <a:pt x="3237360" y="2105316"/>
                </a:lnTo>
                <a:cubicBezTo>
                  <a:pt x="3320774" y="2055479"/>
                  <a:pt x="3347848" y="1947695"/>
                  <a:pt x="3297835" y="1864574"/>
                </a:cubicBezTo>
                <a:cubicBezTo>
                  <a:pt x="3282952" y="1839841"/>
                  <a:pt x="3262180" y="1819142"/>
                  <a:pt x="3237360" y="1804311"/>
                </a:cubicBezTo>
                <a:lnTo>
                  <a:pt x="266845" y="25118"/>
                </a:lnTo>
                <a:cubicBezTo>
                  <a:pt x="183494" y="-24822"/>
                  <a:pt x="75297" y="2025"/>
                  <a:pt x="25180" y="85084"/>
                </a:cubicBezTo>
                <a:cubicBezTo>
                  <a:pt x="8722" y="112361"/>
                  <a:pt x="18" y="143586"/>
                  <a:pt x="0" y="175414"/>
                </a:cubicBezTo>
                <a:close/>
              </a:path>
            </a:pathLst>
          </a:custGeom>
          <a:solidFill>
            <a:srgbClr val="69B3E7"/>
          </a:solidFill>
          <a:ln w="41434" cap="flat">
            <a:noFill/>
            <a:prstDash val="solid"/>
            <a:miter/>
          </a:ln>
          <a:effectLst>
            <a:outerShdw blurRad="127000" dist="25400" dir="5400000" algn="t" rotWithShape="0">
              <a:srgbClr val="004899">
                <a:alpha val="40000"/>
              </a:srgbClr>
            </a:outerShdw>
          </a:effectLst>
        </p:spPr>
        <p:txBody>
          <a:bodyPr lIns="180000" rtlCol="0" anchor="ctr"/>
          <a:lstStyle/>
          <a:p>
            <a:pPr lvl="0"/>
            <a:endParaRPr lang="ru-RU" sz="6600" spc="-1" dirty="0">
              <a:solidFill>
                <a:srgbClr val="FFFFFF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13" name="Rounded Rectangle 1">
            <a:extLst>
              <a:ext uri="{FF2B5EF4-FFF2-40B4-BE49-F238E27FC236}">
                <a16:creationId xmlns:a16="http://schemas.microsoft.com/office/drawing/2014/main" xmlns="" id="{1270C0E1-F12C-4746-A0E2-FFA23E5CCF49}"/>
              </a:ext>
            </a:extLst>
          </p:cNvPr>
          <p:cNvSpPr/>
          <p:nvPr/>
        </p:nvSpPr>
        <p:spPr>
          <a:xfrm>
            <a:off x="505432" y="2176809"/>
            <a:ext cx="11271701" cy="3919191"/>
          </a:xfrm>
          <a:prstGeom prst="roundRect">
            <a:avLst>
              <a:gd name="adj" fmla="val 2094"/>
            </a:avLst>
          </a:prstGeom>
          <a:solidFill>
            <a:schemeClr val="bg1"/>
          </a:solidFill>
          <a:ln>
            <a:noFill/>
          </a:ln>
          <a:effectLst>
            <a:outerShdw blurRad="127000" dist="38100" dir="5400000" algn="t" rotWithShape="0">
              <a:srgbClr val="004899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44000" rIns="144000" bIns="144000" rtlCol="0" anchor="t">
            <a:noAutofit/>
          </a:bodyPr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4899"/>
              </a:buClr>
              <a:buSzTx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4899"/>
                </a:solidFill>
                <a:effectLst/>
                <a:uLnTx/>
                <a:uFillTx/>
                <a:latin typeface="Montserrat SemiBold" panose="00000700000000000000" pitchFamily="2" charset="-52"/>
              </a:rPr>
              <a:t>Открытие Кадрового центра в Станично-Луганском районе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tserrat" panose="00000500000000000000" pitchFamily="2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457A1E9-410B-446D-B56A-1F7B83A6FF17}"/>
              </a:ext>
            </a:extLst>
          </p:cNvPr>
          <p:cNvSpPr txBox="1"/>
          <p:nvPr/>
        </p:nvSpPr>
        <p:spPr>
          <a:xfrm>
            <a:off x="369999" y="317804"/>
            <a:ext cx="1019640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ru-RU" sz="2400" spc="-1" dirty="0" smtClean="0">
                <a:solidFill>
                  <a:srgbClr val="004899"/>
                </a:solidFill>
                <a:latin typeface="Montserrat SemiBold" panose="00000700000000000000" pitchFamily="2" charset="-52"/>
                <a:ea typeface="Calibri"/>
              </a:rPr>
              <a:t>Планирование </a:t>
            </a:r>
            <a:r>
              <a:rPr lang="ru-RU" sz="2400" spc="-1" dirty="0">
                <a:solidFill>
                  <a:srgbClr val="004899"/>
                </a:solidFill>
                <a:latin typeface="Montserrat SemiBold" panose="00000700000000000000" pitchFamily="2" charset="-52"/>
                <a:ea typeface="Calibri"/>
              </a:rPr>
              <a:t>и реализация процессов </a:t>
            </a:r>
            <a:r>
              <a:rPr lang="ru-RU" sz="2400" spc="-1" dirty="0" smtClean="0">
                <a:solidFill>
                  <a:srgbClr val="004899"/>
                </a:solidFill>
                <a:latin typeface="Montserrat SemiBold" panose="00000700000000000000" pitchFamily="2" charset="-52"/>
                <a:ea typeface="Calibri"/>
              </a:rPr>
              <a:t>модернизации</a:t>
            </a:r>
            <a:br>
              <a:rPr lang="ru-RU" sz="2400" spc="-1" dirty="0" smtClean="0">
                <a:solidFill>
                  <a:srgbClr val="004899"/>
                </a:solidFill>
                <a:latin typeface="Montserrat SemiBold" panose="00000700000000000000" pitchFamily="2" charset="-52"/>
                <a:ea typeface="Calibri"/>
              </a:rPr>
            </a:br>
            <a:r>
              <a:rPr lang="ru-RU" sz="2400" spc="-1" dirty="0" smtClean="0">
                <a:solidFill>
                  <a:srgbClr val="004899"/>
                </a:solidFill>
                <a:latin typeface="Montserrat SemiBold" panose="00000700000000000000" pitchFamily="2" charset="-52"/>
                <a:ea typeface="Calibri"/>
              </a:rPr>
              <a:t>с </a:t>
            </a:r>
            <a:r>
              <a:rPr lang="ru-RU" sz="2400" spc="-1" dirty="0">
                <a:solidFill>
                  <a:srgbClr val="004899"/>
                </a:solidFill>
                <a:latin typeface="Montserrat SemiBold" panose="00000700000000000000" pitchFamily="2" charset="-52"/>
                <a:ea typeface="Calibri"/>
              </a:rPr>
              <a:t>учетом военного </a:t>
            </a:r>
            <a:r>
              <a:rPr lang="ru-RU" sz="2400" spc="-1" dirty="0" smtClean="0">
                <a:solidFill>
                  <a:srgbClr val="004899"/>
                </a:solidFill>
                <a:latin typeface="Montserrat SemiBold" panose="00000700000000000000" pitchFamily="2" charset="-52"/>
                <a:ea typeface="Calibri"/>
              </a:rPr>
              <a:t>положения и рисков, связанных </a:t>
            </a:r>
            <a:r>
              <a:rPr lang="ru-RU" sz="2400" spc="-1" dirty="0">
                <a:solidFill>
                  <a:srgbClr val="004899"/>
                </a:solidFill>
                <a:latin typeface="Montserrat SemiBold" panose="00000700000000000000" pitchFamily="2" charset="-52"/>
                <a:ea typeface="Calibri"/>
              </a:rPr>
              <a:t>с ним</a:t>
            </a:r>
            <a:endParaRPr lang="ru-RU" sz="2400" strike="noStrike" spc="-1" dirty="0">
              <a:solidFill>
                <a:srgbClr val="69B3E7"/>
              </a:solidFill>
              <a:latin typeface="Montserrat" panose="00000500000000000000" pitchFamily="2" charset="-52"/>
              <a:ea typeface="Calibri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8" t="8040" r="19705" b="9133"/>
          <a:stretch/>
        </p:blipFill>
        <p:spPr>
          <a:xfrm>
            <a:off x="1146147" y="2938890"/>
            <a:ext cx="4326585" cy="295381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1" t="1860" b="10933"/>
          <a:stretch/>
        </p:blipFill>
        <p:spPr>
          <a:xfrm>
            <a:off x="6177550" y="2922814"/>
            <a:ext cx="4958549" cy="2969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00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457A1E9-410B-446D-B56A-1F7B83A6FF17}"/>
              </a:ext>
            </a:extLst>
          </p:cNvPr>
          <p:cNvSpPr txBox="1"/>
          <p:nvPr/>
        </p:nvSpPr>
        <p:spPr>
          <a:xfrm>
            <a:off x="370000" y="317804"/>
            <a:ext cx="90522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 startAt="4"/>
            </a:pPr>
            <a:r>
              <a:rPr lang="ru-RU" sz="2400" spc="-1" dirty="0" smtClean="0">
                <a:solidFill>
                  <a:srgbClr val="004899"/>
                </a:solidFill>
                <a:latin typeface="Montserrat SemiBold" panose="00000700000000000000" pitchFamily="2" charset="-52"/>
                <a:ea typeface="Calibri"/>
              </a:rPr>
              <a:t>Значение </a:t>
            </a:r>
            <a:r>
              <a:rPr lang="ru-RU" sz="2400" spc="-1" dirty="0">
                <a:solidFill>
                  <a:srgbClr val="004899"/>
                </a:solidFill>
                <a:latin typeface="Montserrat SemiBold" panose="00000700000000000000" pitchFamily="2" charset="-52"/>
                <a:ea typeface="Calibri"/>
              </a:rPr>
              <a:t>Центра занятости в перспективе социально-экономического развития Республики</a:t>
            </a:r>
            <a:endParaRPr lang="ru-RU" sz="2400" strike="noStrike" spc="-1" dirty="0">
              <a:solidFill>
                <a:srgbClr val="69B3E7"/>
              </a:solidFill>
              <a:latin typeface="Montserrat" panose="00000500000000000000" pitchFamily="2" charset="-52"/>
              <a:ea typeface="Calibri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xmlns="" id="{24B3EBD8-621A-4AC7-803A-8A84282E2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>
            <a:spAutoFit/>
          </a:bodyPr>
          <a:lstStyle/>
          <a:p>
            <a:pPr algn="ctr"/>
            <a:fld id="{7D1DD26F-FA5D-6E49-9D6E-F0596D50FBB9}" type="slidenum">
              <a:rPr lang="x-none" sz="1000">
                <a:latin typeface="Montserrat" pitchFamily="2" charset="77"/>
              </a:rPr>
              <a:pPr algn="ctr"/>
              <a:t>7</a:t>
            </a:fld>
            <a:endParaRPr lang="x-none" sz="1000" dirty="0">
              <a:latin typeface="Montserrat" pitchFamily="2" charset="77"/>
            </a:endParaRPr>
          </a:p>
        </p:txBody>
      </p:sp>
      <p:sp>
        <p:nvSpPr>
          <p:cNvPr id="11" name="Полилиния 11">
            <a:extLst>
              <a:ext uri="{FF2B5EF4-FFF2-40B4-BE49-F238E27FC236}">
                <a16:creationId xmlns:a16="http://schemas.microsoft.com/office/drawing/2014/main" xmlns="" id="{22304CA9-F727-47C9-B084-02FB31178BE8}"/>
              </a:ext>
            </a:extLst>
          </p:cNvPr>
          <p:cNvSpPr/>
          <p:nvPr/>
        </p:nvSpPr>
        <p:spPr bwMode="auto">
          <a:xfrm>
            <a:off x="486188" y="1443554"/>
            <a:ext cx="810336" cy="954107"/>
          </a:xfrm>
          <a:custGeom>
            <a:avLst/>
            <a:gdLst>
              <a:gd name="connsiteX0" fmla="*/ 0 w 3322929"/>
              <a:gd name="connsiteY0" fmla="*/ 175414 h 3912490"/>
              <a:gd name="connsiteX1" fmla="*/ 0 w 3322929"/>
              <a:gd name="connsiteY1" fmla="*/ 3736690 h 3912490"/>
              <a:gd name="connsiteX2" fmla="*/ 175782 w 3322929"/>
              <a:gd name="connsiteY2" fmla="*/ 3912491 h 3912490"/>
              <a:gd name="connsiteX3" fmla="*/ 266845 w 3322929"/>
              <a:gd name="connsiteY3" fmla="*/ 3887399 h 3912490"/>
              <a:gd name="connsiteX4" fmla="*/ 3237360 w 3322929"/>
              <a:gd name="connsiteY4" fmla="*/ 2105316 h 3912490"/>
              <a:gd name="connsiteX5" fmla="*/ 3297835 w 3322929"/>
              <a:gd name="connsiteY5" fmla="*/ 1864574 h 3912490"/>
              <a:gd name="connsiteX6" fmla="*/ 3237360 w 3322929"/>
              <a:gd name="connsiteY6" fmla="*/ 1804311 h 3912490"/>
              <a:gd name="connsiteX7" fmla="*/ 266845 w 3322929"/>
              <a:gd name="connsiteY7" fmla="*/ 25118 h 3912490"/>
              <a:gd name="connsiteX8" fmla="*/ 25180 w 3322929"/>
              <a:gd name="connsiteY8" fmla="*/ 85084 h 3912490"/>
              <a:gd name="connsiteX9" fmla="*/ 0 w 3322929"/>
              <a:gd name="connsiteY9" fmla="*/ 175414 h 3912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322929" h="3912490" extrusionOk="0">
                <a:moveTo>
                  <a:pt x="0" y="175414"/>
                </a:moveTo>
                <a:lnTo>
                  <a:pt x="0" y="3736690"/>
                </a:lnTo>
                <a:cubicBezTo>
                  <a:pt x="-176" y="3833606"/>
                  <a:pt x="78524" y="3912313"/>
                  <a:pt x="175782" y="3912491"/>
                </a:cubicBezTo>
                <a:cubicBezTo>
                  <a:pt x="207863" y="3912548"/>
                  <a:pt x="239351" y="3903873"/>
                  <a:pt x="266845" y="3887399"/>
                </a:cubicBezTo>
                <a:lnTo>
                  <a:pt x="3237360" y="2105316"/>
                </a:lnTo>
                <a:cubicBezTo>
                  <a:pt x="3320774" y="2055479"/>
                  <a:pt x="3347848" y="1947695"/>
                  <a:pt x="3297835" y="1864574"/>
                </a:cubicBezTo>
                <a:cubicBezTo>
                  <a:pt x="3282952" y="1839841"/>
                  <a:pt x="3262180" y="1819142"/>
                  <a:pt x="3237360" y="1804311"/>
                </a:cubicBezTo>
                <a:lnTo>
                  <a:pt x="266845" y="25118"/>
                </a:lnTo>
                <a:cubicBezTo>
                  <a:pt x="183494" y="-24822"/>
                  <a:pt x="75297" y="2025"/>
                  <a:pt x="25180" y="85084"/>
                </a:cubicBezTo>
                <a:cubicBezTo>
                  <a:pt x="8722" y="112361"/>
                  <a:pt x="18" y="143586"/>
                  <a:pt x="0" y="175414"/>
                </a:cubicBezTo>
                <a:close/>
              </a:path>
            </a:pathLst>
          </a:custGeom>
          <a:solidFill>
            <a:srgbClr val="69B3E7"/>
          </a:solidFill>
          <a:ln w="41434" cap="flat">
            <a:noFill/>
            <a:prstDash val="solid"/>
            <a:miter/>
          </a:ln>
          <a:effectLst>
            <a:outerShdw blurRad="127000" dist="25400" dir="5400000" algn="t" rotWithShape="0">
              <a:srgbClr val="004899">
                <a:alpha val="40000"/>
              </a:srgbClr>
            </a:outerShdw>
          </a:effectLst>
        </p:spPr>
        <p:txBody>
          <a:bodyPr lIns="180000" rtlCol="0" anchor="ctr"/>
          <a:lstStyle/>
          <a:p>
            <a:pPr lvl="0"/>
            <a:endParaRPr lang="ru-RU" sz="6600" spc="-1" dirty="0">
              <a:solidFill>
                <a:srgbClr val="FFFFFF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C68B217-EBAB-42F2-8380-671FAE78D79B}"/>
              </a:ext>
            </a:extLst>
          </p:cNvPr>
          <p:cNvSpPr txBox="1"/>
          <p:nvPr/>
        </p:nvSpPr>
        <p:spPr>
          <a:xfrm>
            <a:off x="1338858" y="1423590"/>
            <a:ext cx="5332877" cy="4355038"/>
          </a:xfrm>
          <a:prstGeom prst="rect">
            <a:avLst/>
          </a:prstGeom>
          <a:noFill/>
        </p:spPr>
        <p:txBody>
          <a:bodyPr wrap="square" lIns="10800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1600" kern="0" dirty="0" smtClean="0">
                <a:solidFill>
                  <a:srgbClr val="004899"/>
                </a:solidFill>
                <a:latin typeface="Montserrat SemiBold" panose="00000700000000000000" pitchFamily="2" charset="-52"/>
              </a:rPr>
              <a:t>Перспективные направления деятельности службы занятости Луганской Народной Республики в новых условиях:</a:t>
            </a:r>
          </a:p>
          <a:p>
            <a:pPr marL="271463" indent="-271463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latin typeface="Montserrat SemiBold" charset="-52"/>
                <a:ea typeface="Times New Roman" panose="02020603050405020304" pitchFamily="18" charset="0"/>
              </a:rPr>
              <a:t>возрождение традиционных и появление новых отраслей народного хозяйства;</a:t>
            </a:r>
          </a:p>
          <a:p>
            <a:pPr marL="271463" indent="-271463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latin typeface="Montserrat SemiBold" charset="-52"/>
                <a:ea typeface="Times New Roman" panose="02020603050405020304" pitchFamily="18" charset="0"/>
              </a:rPr>
              <a:t>предложения по корректировке контрольных цифр </a:t>
            </a:r>
            <a:r>
              <a:rPr lang="ru-RU" sz="1600" dirty="0">
                <a:latin typeface="Montserrat SemiBold" charset="-52"/>
                <a:ea typeface="Times New Roman" panose="02020603050405020304" pitchFamily="18" charset="0"/>
              </a:rPr>
              <a:t>приема в СПО</a:t>
            </a:r>
            <a:r>
              <a:rPr lang="en-US" sz="1600" dirty="0">
                <a:latin typeface="Montserrat SemiBold" charset="-52"/>
                <a:ea typeface="Times New Roman" panose="02020603050405020304" pitchFamily="18" charset="0"/>
              </a:rPr>
              <a:t> </a:t>
            </a:r>
            <a:r>
              <a:rPr lang="ru-RU" sz="1600" dirty="0" smtClean="0">
                <a:latin typeface="Montserrat SemiBold" charset="-52"/>
                <a:ea typeface="Times New Roman" panose="02020603050405020304" pitchFamily="18" charset="0"/>
              </a:rPr>
              <a:t>и направлений </a:t>
            </a:r>
            <a:r>
              <a:rPr lang="ru-RU" sz="1600" dirty="0">
                <a:latin typeface="Montserrat SemiBold" charset="-52"/>
                <a:ea typeface="Times New Roman" panose="02020603050405020304" pitchFamily="18" charset="0"/>
              </a:rPr>
              <a:t>подготовки для </a:t>
            </a:r>
            <a:r>
              <a:rPr lang="ru-RU" sz="1600" dirty="0" smtClean="0">
                <a:latin typeface="Montserrat SemiBold" charset="-52"/>
                <a:ea typeface="Times New Roman" panose="02020603050405020304" pitchFamily="18" charset="0"/>
              </a:rPr>
              <a:t>вузов;</a:t>
            </a:r>
          </a:p>
          <a:p>
            <a:pPr marL="271463" lvl="0" indent="-271463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latin typeface="Montserrat SemiBold" charset="-52"/>
                <a:ea typeface="Times New Roman" panose="02020603050405020304" pitchFamily="18" charset="0"/>
              </a:rPr>
              <a:t>социальная и трудовая адаптация участников СВО и членов их семей;</a:t>
            </a:r>
          </a:p>
          <a:p>
            <a:pPr marL="271463" lvl="0" indent="-271463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latin typeface="Montserrat SemiBold" charset="-52"/>
                <a:ea typeface="Times New Roman" panose="02020603050405020304" pitchFamily="18" charset="0"/>
              </a:rPr>
              <a:t>возвращение экономически активного населения,  ранее покинувшего республику;</a:t>
            </a:r>
          </a:p>
          <a:p>
            <a:pPr marL="271463" indent="-271463">
              <a:spcBef>
                <a:spcPts val="1200"/>
              </a:spcBef>
              <a:buFont typeface="Wingdings" pitchFamily="2" charset="2"/>
              <a:buChar char="ü"/>
            </a:pPr>
            <a:r>
              <a:rPr lang="ru-RU" sz="1600" dirty="0" smtClean="0">
                <a:latin typeface="Montserrat SemiBold" charset="-52"/>
                <a:ea typeface="Times New Roman" panose="02020603050405020304" pitchFamily="18" charset="0"/>
              </a:rPr>
              <a:t>создание новых «точек сборки».</a:t>
            </a:r>
            <a:endParaRPr lang="ru-RU" sz="1600" dirty="0">
              <a:latin typeface="Montserrat SemiBold" charset="-52"/>
              <a:ea typeface="Times New Roman" panose="02020603050405020304" pitchFamily="18" charset="0"/>
            </a:endParaRPr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xmlns="" id="{1270C0E1-F12C-4746-A0E2-FFA23E5CCF49}"/>
              </a:ext>
            </a:extLst>
          </p:cNvPr>
          <p:cNvSpPr/>
          <p:nvPr/>
        </p:nvSpPr>
        <p:spPr>
          <a:xfrm>
            <a:off x="6874933" y="2179368"/>
            <a:ext cx="4865145" cy="2944243"/>
          </a:xfrm>
          <a:prstGeom prst="roundRect">
            <a:avLst>
              <a:gd name="adj" fmla="val 2094"/>
            </a:avLst>
          </a:prstGeom>
          <a:solidFill>
            <a:schemeClr val="bg1"/>
          </a:solidFill>
          <a:ln>
            <a:noFill/>
          </a:ln>
          <a:effectLst>
            <a:outerShdw blurRad="127000" dist="38100" dir="5400000" algn="t" rotWithShape="0">
              <a:srgbClr val="004899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44000" rIns="144000" bIns="144000" rtlCol="0" anchor="ctr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1600" b="1" dirty="0" smtClean="0">
                <a:solidFill>
                  <a:schemeClr val="tx1"/>
                </a:solidFill>
                <a:latin typeface="Fira Sans" panose="020B0503050000020004" pitchFamily="34" charset="0"/>
                <a:ea typeface="Times New Roman" panose="02020603050405020304" pitchFamily="18" charset="0"/>
              </a:rPr>
              <a:t>Экономика Луганской Народной Республики </a:t>
            </a:r>
            <a:r>
              <a:rPr lang="ru-RU" sz="1600" b="1" dirty="0" err="1" smtClean="0">
                <a:solidFill>
                  <a:schemeClr val="tx1"/>
                </a:solidFill>
                <a:latin typeface="Fira Sans" panose="020B0503050000020004" pitchFamily="34" charset="0"/>
                <a:ea typeface="Times New Roman" panose="02020603050405020304" pitchFamily="18" charset="0"/>
              </a:rPr>
              <a:t>стагнировала</a:t>
            </a:r>
            <a:r>
              <a:rPr lang="ru-RU" sz="1600" b="1" dirty="0" smtClean="0">
                <a:solidFill>
                  <a:schemeClr val="tx1"/>
                </a:solidFill>
                <a:latin typeface="Fira Sans" panose="020B0503050000020004" pitchFamily="34" charset="0"/>
                <a:ea typeface="Times New Roman" panose="02020603050405020304" pitchFamily="18" charset="0"/>
              </a:rPr>
              <a:t> в период 2014-2022 гг. в связи с военным противостоянием, каскадным оттоком  экономически активного населения и капитала</a:t>
            </a:r>
            <a:endParaRPr lang="ru-RU" sz="1600" b="1" dirty="0" smtClean="0">
              <a:solidFill>
                <a:schemeClr val="tx1"/>
              </a:solidFill>
              <a:latin typeface="Fira Sans" panose="020B05030500000200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323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 txBox="1">
            <a:spLocks noGrp="1"/>
          </p:cNvSpPr>
          <p:nvPr>
            <p:ph type="title"/>
          </p:nvPr>
        </p:nvSpPr>
        <p:spPr>
          <a:xfrm>
            <a:off x="726333" y="4754467"/>
            <a:ext cx="5246800" cy="1378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l">
              <a:buSzPts val="1980"/>
            </a:pPr>
            <a:r>
              <a:rPr lang="ru" sz="5387"/>
              <a:t>Спасибо </a:t>
            </a:r>
            <a:br>
              <a:rPr lang="ru" sz="5387"/>
            </a:br>
            <a:r>
              <a:rPr lang="ru" sz="5387"/>
              <a:t>за внимание!</a:t>
            </a:r>
            <a:endParaRPr sz="5387"/>
          </a:p>
        </p:txBody>
      </p:sp>
      <p:pic>
        <p:nvPicPr>
          <p:cNvPr id="112" name="Google Shape;11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80217" y="179684"/>
            <a:ext cx="5036717" cy="6498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xmlns="" id="{A73AFE8F-198D-1847-BB88-35A269A248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 b="8114"/>
          <a:stretch>
            <a:fillRect/>
          </a:stretch>
        </p:blipFill>
        <p:spPr>
          <a:xfrm>
            <a:off x="10969624" y="248285"/>
            <a:ext cx="750663" cy="863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8014</TotalTime>
  <Words>278</Words>
  <Application>Microsoft Office PowerPoint</Application>
  <PresentationFormat>Произвольный</PresentationFormat>
  <Paragraphs>51</Paragraphs>
  <Slides>8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20" baseType="lpstr">
      <vt:lpstr>Arial</vt:lpstr>
      <vt:lpstr>Times New Roman</vt:lpstr>
      <vt:lpstr>DejaVu Sans</vt:lpstr>
      <vt:lpstr>Calibri</vt:lpstr>
      <vt:lpstr>Montserrat</vt:lpstr>
      <vt:lpstr>Fira Sans</vt:lpstr>
      <vt:lpstr>Montserrat Light</vt:lpstr>
      <vt:lpstr>Wingdings</vt:lpstr>
      <vt:lpstr>Aptos</vt:lpstr>
      <vt:lpstr>Montserrat SemiBold</vt:lpstr>
      <vt:lpstr>Office Theme</vt:lpstr>
      <vt:lpstr>Simple Light</vt:lpstr>
      <vt:lpstr>МОДЕРНИЗАЦИЯ СЛУЖБЫ ЗАНЯТОСТИ В ВОССОЕДИНЕННЫХ РЕГИОНАХ: СЛОЖНОСТИ И ВОЗМОЖНОСТИ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CrazzzyRat</dc:creator>
  <cp:lastModifiedBy>Admin</cp:lastModifiedBy>
  <cp:revision>464</cp:revision>
  <dcterms:created xsi:type="dcterms:W3CDTF">2022-10-31T14:09:10Z</dcterms:created>
  <dcterms:modified xsi:type="dcterms:W3CDTF">2026-10-02T11:03:19Z</dcterms:modified>
</cp:coreProperties>
</file>