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  <p:sldMasterId id="2147483668" r:id="rId3"/>
  </p:sldMasterIdLst>
  <p:notesMasterIdLst>
    <p:notesMasterId r:id="rId18"/>
  </p:notesMasterIdLst>
  <p:sldIdLst>
    <p:sldId id="256" r:id="rId4"/>
    <p:sldId id="257" r:id="rId5"/>
    <p:sldId id="258" r:id="rId6"/>
    <p:sldId id="260" r:id="rId7"/>
    <p:sldId id="259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12192000"/>
  <p:embeddedFontLs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Open Sans" charset="0"/>
      <p:regular r:id="rId23"/>
      <p:bold r:id="rId24"/>
      <p:italic r:id="rId25"/>
      <p:boldItalic r:id="rId26"/>
    </p:embeddedFont>
    <p:embeddedFont>
      <p:font typeface="Unbounded" charset="-52"/>
      <p:regular r:id="rId27"/>
      <p:bold r:id="rId28"/>
    </p:embeddedFont>
    <p:embeddedFont>
      <p:font typeface="Noto Sans" charset="0"/>
      <p:regular r:id="rId29"/>
      <p:bold r:id="rId30"/>
      <p:italic r:id="rId31"/>
      <p:boldItalic r:id="rId32"/>
    </p:embeddedFont>
    <p:embeddedFont>
      <p:font typeface="Montserrat" charset="-52"/>
      <p:regular r:id="rId33"/>
      <p:bold r:id="rId34"/>
      <p:italic r:id="rId35"/>
      <p:boldItalic r:id="rId36"/>
    </p:embeddedFont>
    <p:embeddedFont>
      <p:font typeface="Montserrat SemiBold" charset="-52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954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994705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5867244"/>
            <a:ext cx="54864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" name="Google Shape;84;p1:notes"/>
          <p:cNvSpPr txBox="1">
            <a:spLocks noGrp="1"/>
          </p:cNvSpPr>
          <p:nvPr>
            <p:ph type="sldNum" idx="12"/>
          </p:nvPr>
        </p:nvSpPr>
        <p:spPr>
          <a:xfrm>
            <a:off x="3884613" y="11579975"/>
            <a:ext cx="2971800" cy="6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" name="Google Shape;9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h64d5cb39e951ae28_1_0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h64d5cb39e951ae2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6" name="Google Shape;2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7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6" name="Google Shape;2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8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0" name="Google Shape;2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0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1" name="Google Shape;2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1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2:notes"/>
          <p:cNvSpPr txBox="1">
            <a:spLocks noGrp="1"/>
          </p:cNvSpPr>
          <p:nvPr>
            <p:ph type="body" idx="1"/>
          </p:nvPr>
        </p:nvSpPr>
        <p:spPr>
          <a:xfrm>
            <a:off x="685800" y="5867400"/>
            <a:ext cx="54864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6" name="Google Shape;3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524000"/>
            <a:ext cx="5486400" cy="411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9" name="Google Shape;35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7563" y="367451"/>
            <a:ext cx="1098662" cy="43198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1712264" y="65043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solidFill>
          <a:srgbClr val="004899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4"/>
          <p:cNvPicPr preferRelativeResize="0"/>
          <p:nvPr/>
        </p:nvPicPr>
        <p:blipFill rotWithShape="1">
          <a:blip r:embed="rId2">
            <a:alphaModFix amt="45000"/>
          </a:blip>
          <a:srcRect b="15626"/>
          <a:stretch/>
        </p:blipFill>
        <p:spPr>
          <a:xfrm>
            <a:off x="0" y="0"/>
            <a:ext cx="12191674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27883" y="357291"/>
            <a:ext cx="1079970" cy="43198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1712264" y="65043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4"/>
          <p:cNvSpPr/>
          <p:nvPr/>
        </p:nvSpPr>
        <p:spPr>
          <a:xfrm>
            <a:off x="2995783" y="692149"/>
            <a:ext cx="8716500" cy="78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674" cy="6857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7563" y="367451"/>
            <a:ext cx="1098662" cy="43198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712264" y="65043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Slide">
  <p:cSld name="9_Title Slide">
    <p:bg>
      <p:bgPr>
        <a:solidFill>
          <a:srgbClr val="004899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6"/>
          <p:cNvPicPr preferRelativeResize="0"/>
          <p:nvPr/>
        </p:nvPicPr>
        <p:blipFill rotWithShape="1">
          <a:blip r:embed="rId2">
            <a:alphaModFix amt="20000"/>
          </a:blip>
          <a:srcRect t="15626"/>
          <a:stretch/>
        </p:blipFill>
        <p:spPr>
          <a:xfrm>
            <a:off x="0" y="0"/>
            <a:ext cx="12191674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27883" y="357291"/>
            <a:ext cx="1079970" cy="43198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11712264" y="65043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rgbClr val="004899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27883" y="357291"/>
            <a:ext cx="1079970" cy="43198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11712264" y="65043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" name="Google Shape;30;p7"/>
          <p:cNvPicPr preferRelativeResize="0"/>
          <p:nvPr/>
        </p:nvPicPr>
        <p:blipFill rotWithShape="1">
          <a:blip r:embed="rId3">
            <a:alphaModFix amt="21000"/>
          </a:blip>
          <a:srcRect b="15626"/>
          <a:stretch/>
        </p:blipFill>
        <p:spPr>
          <a:xfrm>
            <a:off x="0" y="0"/>
            <a:ext cx="12191674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7"/>
          <p:cNvSpPr/>
          <p:nvPr/>
        </p:nvSpPr>
        <p:spPr>
          <a:xfrm>
            <a:off x="479412" y="692149"/>
            <a:ext cx="8716500" cy="78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27883" y="357291"/>
            <a:ext cx="1079970" cy="431988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712264" y="65043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27883" y="357291"/>
            <a:ext cx="1079970" cy="431988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11712264" y="65043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Slide">
  <p:cSld name="10_Title Slid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0"/>
          <p:cNvPicPr preferRelativeResize="0"/>
          <p:nvPr/>
        </p:nvPicPr>
        <p:blipFill rotWithShape="1">
          <a:blip r:embed="rId2">
            <a:alphaModFix/>
          </a:blip>
          <a:srcRect l="5312" r="16909"/>
          <a:stretch/>
        </p:blipFill>
        <p:spPr>
          <a:xfrm>
            <a:off x="0" y="0"/>
            <a:ext cx="1219167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0"/>
          <p:cNvSpPr/>
          <p:nvPr/>
        </p:nvSpPr>
        <p:spPr>
          <a:xfrm>
            <a:off x="0" y="0"/>
            <a:ext cx="12191700" cy="6858000"/>
          </a:xfrm>
          <a:prstGeom prst="rect">
            <a:avLst/>
          </a:prstGeom>
          <a:solidFill>
            <a:srgbClr val="004899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Google Shape;4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27883" y="357291"/>
            <a:ext cx="1079970" cy="43198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11712264" y="65043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/>
          <p:nvPr/>
        </p:nvSpPr>
        <p:spPr>
          <a:xfrm>
            <a:off x="0" y="0"/>
            <a:ext cx="12191700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" name="Google Shape;45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27883" y="357291"/>
            <a:ext cx="1079970" cy="431988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11712264" y="65043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">
  <p:cSld name="Slide master 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/>
          <p:nvPr/>
        </p:nvSpPr>
        <p:spPr>
          <a:xfrm>
            <a:off x="0" y="0"/>
            <a:ext cx="12191700" cy="68580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0" y="0"/>
            <a:ext cx="121917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7846" y="367451"/>
            <a:ext cx="1098691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/>
          <p:cNvSpPr txBox="1">
            <a:spLocks noGrp="1"/>
          </p:cNvSpPr>
          <p:nvPr>
            <p:ph type="sldNum" idx="12"/>
          </p:nvPr>
        </p:nvSpPr>
        <p:spPr>
          <a:xfrm>
            <a:off x="11712576" y="65043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6" title="2-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" y="0"/>
            <a:ext cx="12191698" cy="6857816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6"/>
          <p:cNvSpPr txBox="1">
            <a:spLocks noGrp="1"/>
          </p:cNvSpPr>
          <p:nvPr>
            <p:ph type="ctrTitle"/>
          </p:nvPr>
        </p:nvSpPr>
        <p:spPr>
          <a:xfrm>
            <a:off x="415600" y="1500767"/>
            <a:ext cx="113604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  <a:defRPr sz="61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subTitle" idx="1"/>
          </p:nvPr>
        </p:nvSpPr>
        <p:spPr>
          <a:xfrm>
            <a:off x="415589" y="4286833"/>
            <a:ext cx="113604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112963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61" name="Google Shape;61;p16"/>
          <p:cNvGrpSpPr/>
          <p:nvPr/>
        </p:nvGrpSpPr>
        <p:grpSpPr>
          <a:xfrm>
            <a:off x="347605" y="355613"/>
            <a:ext cx="11497426" cy="1584446"/>
            <a:chOff x="762000" y="381000"/>
            <a:chExt cx="17245277" cy="2376550"/>
          </a:xfrm>
        </p:grpSpPr>
        <p:pic>
          <p:nvPicPr>
            <p:cNvPr id="62" name="Google Shape;62;p16" title="белые лого.png"/>
            <p:cNvPicPr preferRelativeResize="0"/>
            <p:nvPr/>
          </p:nvPicPr>
          <p:blipFill rotWithShape="1">
            <a:blip r:embed="rId3">
              <a:alphaModFix/>
            </a:blip>
            <a:srcRect r="62572"/>
            <a:stretch/>
          </p:blipFill>
          <p:spPr>
            <a:xfrm>
              <a:off x="762000" y="381000"/>
              <a:ext cx="3960151" cy="2376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6" title="белые лого.png"/>
            <p:cNvPicPr preferRelativeResize="0"/>
            <p:nvPr/>
          </p:nvPicPr>
          <p:blipFill rotWithShape="1">
            <a:blip r:embed="rId3">
              <a:alphaModFix/>
            </a:blip>
            <a:srcRect l="46738"/>
            <a:stretch/>
          </p:blipFill>
          <p:spPr>
            <a:xfrm>
              <a:off x="12371775" y="381000"/>
              <a:ext cx="5635502" cy="23765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>
  <p:cSld name="7_Title Slid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7846" y="367451"/>
            <a:ext cx="1098691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8"/>
          <p:cNvSpPr txBox="1">
            <a:spLocks noGrp="1"/>
          </p:cNvSpPr>
          <p:nvPr>
            <p:ph type="sldNum" idx="12"/>
          </p:nvPr>
        </p:nvSpPr>
        <p:spPr>
          <a:xfrm>
            <a:off x="11712576" y="65043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pos="7378">
          <p15:clr>
            <a:srgbClr val="FBAE40"/>
          </p15:clr>
        </p15:guide>
        <p15:guide id="2" orient="horz" pos="436">
          <p15:clr>
            <a:srgbClr val="FBAE40"/>
          </p15:clr>
        </p15:guide>
        <p15:guide id="3" pos="302">
          <p15:clr>
            <a:srgbClr val="FBAE40"/>
          </p15:clr>
        </p15:guide>
        <p15:guide id="4" orient="horz" pos="40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">
  <p:cSld name="Slide master 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9"/>
          <p:cNvSpPr/>
          <p:nvPr/>
        </p:nvSpPr>
        <p:spPr>
          <a:xfrm>
            <a:off x="0" y="0"/>
            <a:ext cx="12191700" cy="6858000"/>
          </a:xfrm>
          <a:prstGeom prst="rect">
            <a:avLst/>
          </a:prstGeom>
          <a:solidFill>
            <a:srgbClr val="D6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9"/>
          <p:cNvSpPr/>
          <p:nvPr/>
        </p:nvSpPr>
        <p:spPr>
          <a:xfrm>
            <a:off x="0" y="0"/>
            <a:ext cx="121917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21" title="2-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" y="0"/>
            <a:ext cx="12191698" cy="6857816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21"/>
          <p:cNvSpPr txBox="1">
            <a:spLocks noGrp="1"/>
          </p:cNvSpPr>
          <p:nvPr>
            <p:ph type="ctrTitle"/>
          </p:nvPr>
        </p:nvSpPr>
        <p:spPr>
          <a:xfrm>
            <a:off x="415600" y="1500767"/>
            <a:ext cx="113604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b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00"/>
              <a:buFont typeface="Arial"/>
              <a:buNone/>
              <a:defRPr sz="61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  <a:defRPr sz="69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subTitle" idx="1"/>
          </p:nvPr>
        </p:nvSpPr>
        <p:spPr>
          <a:xfrm>
            <a:off x="415589" y="4286833"/>
            <a:ext cx="113604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sz="373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11296310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D4FE"/>
              </a:buClr>
              <a:buSzPts val="1558"/>
              <a:buFont typeface="Arial"/>
              <a:buNone/>
              <a:defRPr sz="1333" b="0" i="0" u="none" strike="noStrike" cap="none">
                <a:solidFill>
                  <a:srgbClr val="00D4F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78" name="Google Shape;78;p21"/>
          <p:cNvGrpSpPr/>
          <p:nvPr/>
        </p:nvGrpSpPr>
        <p:grpSpPr>
          <a:xfrm>
            <a:off x="347605" y="355613"/>
            <a:ext cx="11497426" cy="1584446"/>
            <a:chOff x="762000" y="381000"/>
            <a:chExt cx="17245277" cy="2376550"/>
          </a:xfrm>
        </p:grpSpPr>
        <p:pic>
          <p:nvPicPr>
            <p:cNvPr id="79" name="Google Shape;79;p21" title="белые лого.png"/>
            <p:cNvPicPr preferRelativeResize="0"/>
            <p:nvPr/>
          </p:nvPicPr>
          <p:blipFill rotWithShape="1">
            <a:blip r:embed="rId3">
              <a:alphaModFix/>
            </a:blip>
            <a:srcRect r="62572"/>
            <a:stretch/>
          </p:blipFill>
          <p:spPr>
            <a:xfrm>
              <a:off x="762000" y="381000"/>
              <a:ext cx="3960151" cy="2376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80;p21" title="белые лого.png"/>
            <p:cNvPicPr preferRelativeResize="0"/>
            <p:nvPr/>
          </p:nvPicPr>
          <p:blipFill rotWithShape="1">
            <a:blip r:embed="rId3">
              <a:alphaModFix/>
            </a:blip>
            <a:srcRect l="46738"/>
            <a:stretch/>
          </p:blipFill>
          <p:spPr>
            <a:xfrm>
              <a:off x="12371775" y="381000"/>
              <a:ext cx="5635502" cy="23765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jp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jpeg"/><Relationship Id="rId4" Type="http://schemas.openxmlformats.org/officeDocument/2006/relationships/image" Target="../media/image34.png"/><Relationship Id="rId9" Type="http://schemas.openxmlformats.org/officeDocument/2006/relationships/image" Target="../media/image3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jp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11" Type="http://schemas.openxmlformats.org/officeDocument/2006/relationships/image" Target="../media/image57.gif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11" Type="http://schemas.openxmlformats.org/officeDocument/2006/relationships/image" Target="../media/image74.jpg"/><Relationship Id="rId5" Type="http://schemas.openxmlformats.org/officeDocument/2006/relationships/image" Target="../media/image69.png"/><Relationship Id="rId10" Type="http://schemas.openxmlformats.org/officeDocument/2006/relationships/image" Target="../media/image57.gif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8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8.png"/><Relationship Id="rId11" Type="http://schemas.openxmlformats.org/officeDocument/2006/relationships/image" Target="../media/image82.jpg"/><Relationship Id="rId5" Type="http://schemas.openxmlformats.org/officeDocument/2006/relationships/image" Target="../media/image77.jpg"/><Relationship Id="rId10" Type="http://schemas.openxmlformats.org/officeDocument/2006/relationships/image" Target="../media/image57.gif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png"/><Relationship Id="rId11" Type="http://schemas.openxmlformats.org/officeDocument/2006/relationships/image" Target="../media/image57.gif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12" Type="http://schemas.openxmlformats.org/officeDocument/2006/relationships/image" Target="../media/image57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jpg"/><Relationship Id="rId9" Type="http://schemas.openxmlformats.org/officeDocument/2006/relationships/image" Target="../media/image9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22" title="DSZuy.jpg"/>
          <p:cNvPicPr preferRelativeResize="0"/>
          <p:nvPr/>
        </p:nvPicPr>
        <p:blipFill rotWithShape="1">
          <a:blip r:embed="rId3">
            <a:alphaModFix/>
          </a:blip>
          <a:srcRect l="13711" t="3977" b="18051"/>
          <a:stretch/>
        </p:blipFill>
        <p:spPr>
          <a:xfrm>
            <a:off x="9050" y="0"/>
            <a:ext cx="59036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39" y="8092"/>
            <a:ext cx="12192174" cy="685781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2"/>
          <p:cNvSpPr/>
          <p:nvPr/>
        </p:nvSpPr>
        <p:spPr>
          <a:xfrm>
            <a:off x="5869262" y="2178353"/>
            <a:ext cx="6322738" cy="15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37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Траектория модернизации: </a:t>
            </a:r>
            <a:endParaRPr sz="3700" b="1" i="0" u="none" strike="noStrike" cap="non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37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от идеи до реализации!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endParaRPr sz="2800" b="1" i="0" u="none" strike="noStrike" cap="none">
              <a:solidFill>
                <a:schemeClr val="accen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-US" sz="2800" b="1" i="0" u="none" strike="noStrike" cap="none">
                <a:solidFill>
                  <a:schemeClr val="accen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Взгляд через год</a:t>
            </a:r>
            <a:endParaRPr sz="2800" b="0" i="0" u="none" strike="noStrike" cap="none">
              <a:solidFill>
                <a:schemeClr val="accen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22"/>
          <p:cNvSpPr txBox="1"/>
          <p:nvPr/>
        </p:nvSpPr>
        <p:spPr>
          <a:xfrm>
            <a:off x="6095838" y="6234433"/>
            <a:ext cx="11220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B3E7"/>
              </a:buClr>
              <a:buSzPts val="1200"/>
              <a:buFont typeface="Montserrat"/>
              <a:buNone/>
            </a:pPr>
            <a:r>
              <a:rPr lang="ru-RU" sz="1200" dirty="0" smtClean="0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rPr>
              <a:t>Сириус</a:t>
            </a:r>
            <a:r>
              <a:rPr lang="en-US" sz="1200" b="0" i="0" u="none" strike="noStrike" cap="none" dirty="0" smtClean="0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b="0" i="0" u="none" strike="noStrike" cap="none" dirty="0">
                <a:solidFill>
                  <a:srgbClr val="69B3E7"/>
                </a:solidFill>
                <a:latin typeface="Montserrat"/>
                <a:ea typeface="Montserrat"/>
                <a:cs typeface="Montserrat"/>
                <a:sym typeface="Montserrat"/>
              </a:rPr>
              <a:t>2026</a:t>
            </a:r>
            <a:endParaRPr sz="1200" b="0" i="0" u="none" strike="noStrike" cap="none" dirty="0">
              <a:solidFill>
                <a:srgbClr val="69B3E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22"/>
          <p:cNvSpPr txBox="1"/>
          <p:nvPr/>
        </p:nvSpPr>
        <p:spPr>
          <a:xfrm>
            <a:off x="5869262" y="4775698"/>
            <a:ext cx="39138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0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Азизов Рамиз Айвазович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Montserrat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Руководитель агентства по занятости населения Астраханской области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9684" y="691357"/>
            <a:ext cx="905808" cy="351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26384" y="691357"/>
            <a:ext cx="871654" cy="3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2" title="белые лого.png"/>
          <p:cNvPicPr preferRelativeResize="0"/>
          <p:nvPr/>
        </p:nvPicPr>
        <p:blipFill rotWithShape="1">
          <a:blip r:embed="rId7">
            <a:alphaModFix/>
          </a:blip>
          <a:srcRect l="46738"/>
          <a:stretch/>
        </p:blipFill>
        <p:spPr>
          <a:xfrm>
            <a:off x="6771627" y="692150"/>
            <a:ext cx="963241" cy="4062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3" title="Шаблон презентаций ВНОТ_2026_ (1).png"/>
          <p:cNvPicPr preferRelativeResize="0"/>
          <p:nvPr/>
        </p:nvPicPr>
        <p:blipFill rotWithShape="1">
          <a:blip r:embed="rId3">
            <a:alphaModFix/>
          </a:blip>
          <a:srcRect l="79899" t="11392" r="11483" b="76007"/>
          <a:stretch/>
        </p:blipFill>
        <p:spPr>
          <a:xfrm>
            <a:off x="10546226" y="272394"/>
            <a:ext cx="1129274" cy="86412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3"/>
          <p:cNvSpPr/>
          <p:nvPr/>
        </p:nvSpPr>
        <p:spPr>
          <a:xfrm>
            <a:off x="190128" y="433272"/>
            <a:ext cx="108687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850" b="1" i="0" u="none" strike="noStrike" cap="none" dirty="0" err="1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Первый</a:t>
            </a:r>
            <a:r>
              <a:rPr lang="en-US" sz="1850" b="1" i="0" u="none" strike="noStrike" cap="none" dirty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  <a:r>
              <a:rPr lang="en-US" sz="1850" b="1" i="0" u="none" strike="noStrike" cap="none" dirty="0" err="1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опыт</a:t>
            </a:r>
            <a:r>
              <a:rPr lang="en-US" sz="1850" b="1" i="0" u="none" strike="noStrike" cap="none" dirty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: </a:t>
            </a:r>
            <a:r>
              <a:rPr lang="ru-RU" sz="1850" b="1" i="0" u="none" strike="noStrike" cap="none" dirty="0" smtClean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  <a:r>
              <a:rPr lang="en-US" sz="1850" b="1" i="0" u="none" strike="noStrike" cap="none" dirty="0" err="1" smtClean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флагманский</a:t>
            </a:r>
            <a:r>
              <a:rPr lang="en-US" sz="1850" b="1" i="0" u="none" strike="noStrike" cap="none" dirty="0" smtClean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  <a:r>
              <a:rPr lang="ru-RU" sz="1850" b="1" i="0" u="none" strike="noStrike" cap="none" dirty="0" smtClean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  </a:t>
            </a:r>
            <a:r>
              <a:rPr lang="ru-RU" sz="1850" b="1" i="0" u="none" strike="noStrike" cap="none" dirty="0" err="1" smtClean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ЦЗН</a:t>
            </a:r>
            <a:r>
              <a:rPr lang="ru-RU" sz="1850" b="1" i="0" u="none" strike="noStrike" cap="none" dirty="0" smtClean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850" b="1" i="0" u="none" strike="noStrike" cap="none" dirty="0" smtClean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г</a:t>
            </a:r>
            <a:r>
              <a:rPr lang="en-US" sz="1850" b="1" i="0" u="none" strike="noStrike" cap="none" dirty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. </a:t>
            </a:r>
            <a:r>
              <a:rPr lang="en-US" sz="1850" b="1" i="0" u="none" strike="noStrike" cap="none" dirty="0" err="1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Астрахани</a:t>
            </a:r>
            <a:r>
              <a:rPr lang="en-US" sz="1850" b="1" i="0" u="none" strike="noStrike" cap="none" dirty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 (2022 г.)</a:t>
            </a:r>
            <a:endParaRPr sz="1850" b="0" i="0" u="none" strike="noStrike" cap="none" dirty="0">
              <a:solidFill>
                <a:srgbClr val="0048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2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600" y="1136518"/>
            <a:ext cx="5724000" cy="581260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3"/>
          <p:cNvSpPr/>
          <p:nvPr/>
        </p:nvSpPr>
        <p:spPr>
          <a:xfrm>
            <a:off x="190128" y="831048"/>
            <a:ext cx="6105897" cy="9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700"/>
              <a:buFont typeface="Open Sans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23"/>
          <p:cNvPicPr preferRelativeResize="0"/>
          <p:nvPr/>
        </p:nvPicPr>
        <p:blipFill rotWithShape="1">
          <a:blip r:embed="rId5">
            <a:alphaModFix/>
          </a:blip>
          <a:srcRect l="8058" t="10066" r="14465" b="18896"/>
          <a:stretch/>
        </p:blipFill>
        <p:spPr>
          <a:xfrm>
            <a:off x="6384369" y="691010"/>
            <a:ext cx="2653200" cy="1909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04" name="Google Shape;104;p23"/>
          <p:cNvPicPr preferRelativeResize="0"/>
          <p:nvPr/>
        </p:nvPicPr>
        <p:blipFill rotWithShape="1">
          <a:blip r:embed="rId6">
            <a:alphaModFix/>
          </a:blip>
          <a:srcRect l="7721" t="9850" r="14909" b="18409"/>
          <a:stretch/>
        </p:blipFill>
        <p:spPr>
          <a:xfrm>
            <a:off x="9478365" y="691010"/>
            <a:ext cx="2624400" cy="1909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05" name="Google Shape;105;p23"/>
          <p:cNvPicPr preferRelativeResize="0"/>
          <p:nvPr/>
        </p:nvPicPr>
        <p:blipFill rotWithShape="1">
          <a:blip r:embed="rId7">
            <a:alphaModFix/>
          </a:blip>
          <a:srcRect l="15350" t="14875" r="15784" b="26928"/>
          <a:stretch/>
        </p:blipFill>
        <p:spPr>
          <a:xfrm>
            <a:off x="4639209" y="2760205"/>
            <a:ext cx="2886300" cy="1909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06" name="Google Shape;106;p23"/>
          <p:cNvPicPr preferRelativeResize="0"/>
          <p:nvPr/>
        </p:nvPicPr>
        <p:blipFill rotWithShape="1">
          <a:blip r:embed="rId8">
            <a:alphaModFix/>
          </a:blip>
          <a:srcRect l="8084" t="9202" r="15656" b="27555"/>
          <a:stretch/>
        </p:blipFill>
        <p:spPr>
          <a:xfrm>
            <a:off x="9053612" y="4808099"/>
            <a:ext cx="2886600" cy="1909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07" name="Google Shape;107;p23"/>
          <p:cNvPicPr preferRelativeResize="0"/>
          <p:nvPr/>
        </p:nvPicPr>
        <p:blipFill rotWithShape="1">
          <a:blip r:embed="rId9">
            <a:alphaModFix/>
          </a:blip>
          <a:srcRect l="8004" t="9675" r="14060" b="18712"/>
          <a:stretch/>
        </p:blipFill>
        <p:spPr>
          <a:xfrm>
            <a:off x="7982846" y="2719067"/>
            <a:ext cx="2979300" cy="2009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08" name="Google Shape;108;p23"/>
          <p:cNvPicPr preferRelativeResize="0"/>
          <p:nvPr/>
        </p:nvPicPr>
        <p:blipFill rotWithShape="1">
          <a:blip r:embed="rId10">
            <a:alphaModFix/>
          </a:blip>
          <a:srcRect l="7472" t="9675" r="13370" b="18712"/>
          <a:stretch/>
        </p:blipFill>
        <p:spPr>
          <a:xfrm>
            <a:off x="5818529" y="4861775"/>
            <a:ext cx="2792400" cy="1850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09" name="Google Shape;109;p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041614" y="1355670"/>
            <a:ext cx="452580" cy="525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610931" y="5567072"/>
            <a:ext cx="452580" cy="5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525490" y="3469193"/>
            <a:ext cx="452582" cy="5241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4" descr="preencoded.png"/>
          <p:cNvPicPr preferRelativeResize="0"/>
          <p:nvPr/>
        </p:nvPicPr>
        <p:blipFill rotWithShape="1">
          <a:blip r:embed="rId3">
            <a:alphaModFix/>
          </a:blip>
          <a:srcRect l="89428"/>
          <a:stretch/>
        </p:blipFill>
        <p:spPr>
          <a:xfrm>
            <a:off x="10435151" y="1220019"/>
            <a:ext cx="1185750" cy="4727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4" descr="preencoded.png"/>
          <p:cNvPicPr preferRelativeResize="0"/>
          <p:nvPr/>
        </p:nvPicPr>
        <p:blipFill rotWithShape="1">
          <a:blip r:embed="rId3">
            <a:alphaModFix/>
          </a:blip>
          <a:srcRect l="89428" r="5077"/>
          <a:stretch/>
        </p:blipFill>
        <p:spPr>
          <a:xfrm>
            <a:off x="9561102" y="1176776"/>
            <a:ext cx="1185750" cy="5681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4" descr="preencoded.png"/>
          <p:cNvPicPr preferRelativeResize="0"/>
          <p:nvPr/>
        </p:nvPicPr>
        <p:blipFill rotWithShape="1">
          <a:blip r:embed="rId3">
            <a:alphaModFix/>
          </a:blip>
          <a:srcRect r="88796"/>
          <a:stretch/>
        </p:blipFill>
        <p:spPr>
          <a:xfrm>
            <a:off x="507073" y="1215050"/>
            <a:ext cx="1256648" cy="477122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4"/>
          <p:cNvSpPr/>
          <p:nvPr/>
        </p:nvSpPr>
        <p:spPr>
          <a:xfrm>
            <a:off x="229213" y="181231"/>
            <a:ext cx="108687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900"/>
              <a:buFont typeface="Unbounded"/>
              <a:buNone/>
            </a:pPr>
            <a:r>
              <a:rPr lang="en-US" sz="2900" b="1" i="0" u="none" strike="noStrike" cap="none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Траектория  комплексной модернизации </a:t>
            </a:r>
            <a:endParaRPr sz="2900" b="1" i="0" u="none" strike="noStrike" cap="none">
              <a:solidFill>
                <a:srgbClr val="004899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120" name="Google Shape;120;p24" descr="preencoded.png"/>
          <p:cNvPicPr preferRelativeResize="0"/>
          <p:nvPr/>
        </p:nvPicPr>
        <p:blipFill rotWithShape="1">
          <a:blip r:embed="rId3">
            <a:alphaModFix/>
          </a:blip>
          <a:srcRect l="4113" r="4688"/>
          <a:stretch/>
        </p:blipFill>
        <p:spPr>
          <a:xfrm>
            <a:off x="1857325" y="1219400"/>
            <a:ext cx="8171598" cy="477122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4"/>
          <p:cNvSpPr/>
          <p:nvPr/>
        </p:nvSpPr>
        <p:spPr>
          <a:xfrm>
            <a:off x="2798488" y="4040773"/>
            <a:ext cx="1905300" cy="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8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2023</a:t>
            </a:r>
            <a:endParaRPr sz="1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4"/>
          <p:cNvSpPr/>
          <p:nvPr/>
        </p:nvSpPr>
        <p:spPr>
          <a:xfrm>
            <a:off x="2798488" y="4382308"/>
            <a:ext cx="1905300" cy="10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4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Мониторинг имущества, выявление аварийных и арендуемых зданий</a:t>
            </a:r>
            <a:endParaRPr sz="14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4"/>
          <p:cNvSpPr/>
          <p:nvPr/>
        </p:nvSpPr>
        <p:spPr>
          <a:xfrm>
            <a:off x="7246794" y="4029726"/>
            <a:ext cx="19053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8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2025</a:t>
            </a:r>
            <a:endParaRPr sz="1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4"/>
          <p:cNvSpPr/>
          <p:nvPr/>
        </p:nvSpPr>
        <p:spPr>
          <a:xfrm>
            <a:off x="7138275" y="4436642"/>
            <a:ext cx="20982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Контрактация, текущий (капитальный) ремонт.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3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Закупка, установка мебели, оборудования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4"/>
          <p:cNvSpPr/>
          <p:nvPr/>
        </p:nvSpPr>
        <p:spPr>
          <a:xfrm>
            <a:off x="5026660" y="1768579"/>
            <a:ext cx="1905300" cy="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8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2024</a:t>
            </a:r>
            <a:endParaRPr sz="1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4"/>
          <p:cNvSpPr/>
          <p:nvPr/>
        </p:nvSpPr>
        <p:spPr>
          <a:xfrm>
            <a:off x="5092350" y="2122327"/>
            <a:ext cx="19053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Разработка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дизайн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проектов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ПСД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проведение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экспертиз</a:t>
            </a:r>
            <a:endParaRPr sz="14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4"/>
          <p:cNvSpPr/>
          <p:nvPr/>
        </p:nvSpPr>
        <p:spPr>
          <a:xfrm>
            <a:off x="661475" y="6326974"/>
            <a:ext cx="114783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50"/>
              <a:buFont typeface="Open Sans"/>
              <a:buNone/>
            </a:pPr>
            <a:r>
              <a:rPr lang="en-US" sz="12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Результат</a:t>
            </a:r>
            <a:r>
              <a:rPr lang="en-US" sz="12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: в </a:t>
            </a:r>
            <a:r>
              <a:rPr lang="en-US" sz="12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каждом</a:t>
            </a:r>
            <a:r>
              <a:rPr lang="en-US" sz="12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районном</a:t>
            </a:r>
            <a:r>
              <a:rPr lang="en-US" sz="12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центре</a:t>
            </a:r>
            <a:r>
              <a:rPr lang="en-US" sz="12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организованы</a:t>
            </a:r>
            <a:r>
              <a:rPr lang="en-US" sz="12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2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кадровые центры </a:t>
            </a:r>
            <a:r>
              <a:rPr lang="en-US" sz="12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II </a:t>
            </a:r>
            <a:r>
              <a:rPr lang="en-US" sz="1250" b="1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уровня</a:t>
            </a:r>
            <a:r>
              <a:rPr lang="en-US" sz="12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2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5952" y="1220284"/>
            <a:ext cx="452582" cy="524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5591" y="1219400"/>
            <a:ext cx="452580" cy="525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85656" y="5531822"/>
            <a:ext cx="452580" cy="5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42040" y="5423818"/>
            <a:ext cx="452582" cy="52418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4"/>
          <p:cNvSpPr/>
          <p:nvPr/>
        </p:nvSpPr>
        <p:spPr>
          <a:xfrm>
            <a:off x="819378" y="1768561"/>
            <a:ext cx="1905300" cy="2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8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2022</a:t>
            </a:r>
            <a:endParaRPr sz="1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4"/>
          <p:cNvSpPr/>
          <p:nvPr/>
        </p:nvSpPr>
        <p:spPr>
          <a:xfrm>
            <a:off x="819378" y="2097885"/>
            <a:ext cx="1905300" cy="10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4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Проведена модернизация флагманского центра занятости</a:t>
            </a:r>
            <a:endParaRPr sz="14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4"/>
          <p:cNvSpPr/>
          <p:nvPr/>
        </p:nvSpPr>
        <p:spPr>
          <a:xfrm>
            <a:off x="9317187" y="2216245"/>
            <a:ext cx="19053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4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Сокращение среднего времени трудоустройства на 25%</a:t>
            </a:r>
            <a:endParaRPr sz="14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4"/>
          <p:cNvSpPr/>
          <p:nvPr/>
        </p:nvSpPr>
        <p:spPr>
          <a:xfrm>
            <a:off x="9317187" y="1809317"/>
            <a:ext cx="1905300" cy="3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8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2026</a:t>
            </a:r>
            <a:endParaRPr sz="1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2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71952" y="1220284"/>
            <a:ext cx="452580" cy="5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175" y="5038369"/>
            <a:ext cx="6666426" cy="1295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 title="IMG_4449.jpg"/>
          <p:cNvPicPr preferRelativeResize="0"/>
          <p:nvPr/>
        </p:nvPicPr>
        <p:blipFill rotWithShape="1">
          <a:blip r:embed="rId4">
            <a:alphaModFix/>
          </a:blip>
          <a:srcRect l="12846" t="32144"/>
          <a:stretch/>
        </p:blipFill>
        <p:spPr>
          <a:xfrm>
            <a:off x="7480300" y="2484198"/>
            <a:ext cx="4711700" cy="244518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6"/>
          <p:cNvSpPr txBox="1">
            <a:spLocks noGrp="1"/>
          </p:cNvSpPr>
          <p:nvPr>
            <p:ph type="sldNum" idx="12"/>
          </p:nvPr>
        </p:nvSpPr>
        <p:spPr>
          <a:xfrm>
            <a:off x="11750676" y="6466206"/>
            <a:ext cx="4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69" name="Google Shape;169;p26"/>
          <p:cNvSpPr/>
          <p:nvPr/>
        </p:nvSpPr>
        <p:spPr>
          <a:xfrm>
            <a:off x="537425" y="596985"/>
            <a:ext cx="62970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100"/>
              <a:buFont typeface="Unbounded"/>
              <a:buNone/>
            </a:pPr>
            <a:r>
              <a:rPr lang="en-US" sz="28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Проблемы: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2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7175" y="1362075"/>
            <a:ext cx="6666419" cy="90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6"/>
          <p:cNvSpPr/>
          <p:nvPr/>
        </p:nvSpPr>
        <p:spPr>
          <a:xfrm>
            <a:off x="1321800" y="1397530"/>
            <a:ext cx="53268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lnSpc>
                <a:spcPct val="93000"/>
              </a:lnSpc>
              <a:buClr>
                <a:srgbClr val="333F70"/>
              </a:buClr>
              <a:buSzPts val="1450"/>
            </a:pPr>
            <a:r>
              <a:rPr lang="en-US" sz="1550" b="1" i="0" u="none" strike="noStrike" cap="none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Капремонт</a:t>
            </a:r>
            <a:r>
              <a:rPr lang="en-US" sz="1550" b="1" i="0" u="none" strike="noStrike" cap="none" dirty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  <a:r>
              <a:rPr lang="en-US" sz="1550" b="1" i="0" u="none" strike="noStrike" cap="none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на</a:t>
            </a:r>
            <a:r>
              <a:rPr lang="en-US" sz="1550" b="1" i="0" u="none" strike="noStrike" cap="none" dirty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 2 </a:t>
            </a:r>
            <a:r>
              <a:rPr lang="en-US" sz="1550" b="1" i="0" u="none" strike="noStrike" cap="none" dirty="0" err="1" smtClean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объектах</a:t>
            </a:r>
            <a:r>
              <a:rPr lang="ru-RU" sz="1550" b="1" i="0" u="none" strike="noStrike" cap="none" dirty="0" smtClean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: </a:t>
            </a:r>
          </a:p>
          <a:p>
            <a:pPr algn="just">
              <a:lnSpc>
                <a:spcPct val="93000"/>
              </a:lnSpc>
              <a:buClr>
                <a:srgbClr val="333F70"/>
              </a:buClr>
              <a:buSzPts val="1450"/>
            </a:pPr>
            <a:r>
              <a:rPr lang="ru-RU" sz="120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- доп</a:t>
            </a:r>
            <a:r>
              <a:rPr lang="ru-RU" sz="1200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. средства регионального  бюджета</a:t>
            </a:r>
            <a:r>
              <a:rPr lang="ru-RU" sz="120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;</a:t>
            </a:r>
          </a:p>
          <a:p>
            <a:pPr algn="just">
              <a:lnSpc>
                <a:spcPct val="93000"/>
              </a:lnSpc>
              <a:buClr>
                <a:srgbClr val="333F70"/>
              </a:buClr>
              <a:buSzPts val="1450"/>
            </a:pPr>
            <a:r>
              <a:rPr lang="ru-RU" sz="120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- изменения </a:t>
            </a:r>
            <a:r>
              <a:rPr lang="ru-RU" sz="1200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в </a:t>
            </a:r>
            <a:r>
              <a:rPr lang="ru-RU" sz="1200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ГП</a:t>
            </a:r>
            <a:r>
              <a:rPr lang="ru-RU" sz="120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;</a:t>
            </a:r>
          </a:p>
          <a:p>
            <a:pPr algn="just">
              <a:lnSpc>
                <a:spcPct val="93000"/>
              </a:lnSpc>
              <a:buClr>
                <a:srgbClr val="333F70"/>
              </a:buClr>
              <a:buSzPts val="1450"/>
            </a:pPr>
            <a:r>
              <a:rPr lang="ru-RU" sz="120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- разные </a:t>
            </a:r>
            <a:r>
              <a:rPr lang="ru-RU" sz="1200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подрядчики на одном объекте</a:t>
            </a: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50"/>
              <a:buFont typeface="Unbounded"/>
              <a:buNone/>
            </a:pPr>
            <a:endParaRPr lang="ru-RU" sz="1550" b="1" i="0" u="none" strike="noStrike" cap="none" dirty="0" smtClean="0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  <a:p>
            <a:pPr marL="285750" marR="0" lvl="0" indent="-28575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50"/>
              <a:buFontTx/>
              <a:buChar char="-"/>
            </a:pPr>
            <a:endParaRPr sz="155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2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7175" y="2484198"/>
            <a:ext cx="6666424" cy="78315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6"/>
          <p:cNvSpPr/>
          <p:nvPr/>
        </p:nvSpPr>
        <p:spPr>
          <a:xfrm>
            <a:off x="1338623" y="2524007"/>
            <a:ext cx="53268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550"/>
              <a:buFont typeface="Unbounded"/>
              <a:buNone/>
            </a:pPr>
            <a:endParaRPr sz="15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2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7425" y="3452545"/>
            <a:ext cx="6666426" cy="128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6"/>
          <p:cNvSpPr/>
          <p:nvPr/>
        </p:nvSpPr>
        <p:spPr>
          <a:xfrm>
            <a:off x="762375" y="3745172"/>
            <a:ext cx="239100" cy="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endParaRPr sz="1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6"/>
          <p:cNvSpPr/>
          <p:nvPr/>
        </p:nvSpPr>
        <p:spPr>
          <a:xfrm>
            <a:off x="684075" y="1469866"/>
            <a:ext cx="481825" cy="567311"/>
          </a:xfrm>
          <a:custGeom>
            <a:avLst/>
            <a:gdLst/>
            <a:ahLst/>
            <a:cxnLst/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>
            <a:noFill/>
          </a:ln>
          <a:effectLst>
            <a:outerShdw blurRad="39227" dist="11768" dir="5400000" algn="t" rotWithShape="0">
              <a:srgbClr val="004899">
                <a:alpha val="40000"/>
              </a:srgbClr>
            </a:outerShdw>
          </a:effectLst>
        </p:spPr>
        <p:txBody>
          <a:bodyPr spcFirstLastPara="1" wrap="square" lIns="55600" tIns="14100" rIns="28225" bIns="14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8"/>
              <a:buFont typeface="Arial"/>
              <a:buNone/>
            </a:pPr>
            <a:r>
              <a:rPr lang="en-US" sz="1668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01</a:t>
            </a:r>
            <a:endParaRPr sz="1668" b="1" i="0" u="none" strike="noStrike" cap="none" dirty="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8" name="Google Shape;178;p26"/>
          <p:cNvSpPr/>
          <p:nvPr/>
        </p:nvSpPr>
        <p:spPr>
          <a:xfrm>
            <a:off x="684067" y="2426604"/>
            <a:ext cx="481825" cy="567311"/>
          </a:xfrm>
          <a:custGeom>
            <a:avLst/>
            <a:gdLst/>
            <a:ahLst/>
            <a:cxnLst/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E5481D"/>
          </a:solidFill>
          <a:ln>
            <a:noFill/>
          </a:ln>
          <a:effectLst>
            <a:outerShdw blurRad="39227" dist="11768" dir="5400000" algn="t" rotWithShape="0">
              <a:srgbClr val="004899">
                <a:alpha val="40000"/>
              </a:srgbClr>
            </a:outerShdw>
          </a:effectLst>
        </p:spPr>
        <p:txBody>
          <a:bodyPr spcFirstLastPara="1" wrap="square" lIns="55600" tIns="14100" rIns="28225" bIns="14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8"/>
              <a:buFont typeface="Arial"/>
              <a:buNone/>
            </a:pPr>
            <a:r>
              <a:rPr lang="en-US" sz="1668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02</a:t>
            </a:r>
            <a:endParaRPr sz="1668" b="1" i="0" u="none" strike="noStrike" cap="non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9" name="Google Shape;179;p26"/>
          <p:cNvSpPr/>
          <p:nvPr/>
        </p:nvSpPr>
        <p:spPr>
          <a:xfrm>
            <a:off x="684071" y="3760316"/>
            <a:ext cx="481825" cy="567311"/>
          </a:xfrm>
          <a:custGeom>
            <a:avLst/>
            <a:gdLst/>
            <a:ahLst/>
            <a:cxnLst/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004899"/>
          </a:solidFill>
          <a:ln>
            <a:noFill/>
          </a:ln>
          <a:effectLst>
            <a:outerShdw blurRad="39227" dist="11768" dir="5400000" algn="t" rotWithShape="0">
              <a:srgbClr val="004899">
                <a:alpha val="40000"/>
              </a:srgbClr>
            </a:outerShdw>
          </a:effectLst>
        </p:spPr>
        <p:txBody>
          <a:bodyPr spcFirstLastPara="1" wrap="square" lIns="55600" tIns="14100" rIns="28225" bIns="14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8"/>
              <a:buFont typeface="Arial"/>
              <a:buNone/>
            </a:pPr>
            <a:r>
              <a:rPr lang="en-US" sz="1668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03</a:t>
            </a:r>
            <a:endParaRPr sz="1668" b="1" i="0" u="none" strike="noStrike" cap="none" dirty="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180" name="Google Shape;180;p26"/>
          <p:cNvPicPr preferRelativeResize="0"/>
          <p:nvPr/>
        </p:nvPicPr>
        <p:blipFill rotWithShape="1">
          <a:blip r:embed="rId7">
            <a:alphaModFix/>
          </a:blip>
          <a:srcRect t="10783" b="7896"/>
          <a:stretch/>
        </p:blipFill>
        <p:spPr>
          <a:xfrm>
            <a:off x="7480300" y="-16524"/>
            <a:ext cx="4711699" cy="2570426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6"/>
          <p:cNvSpPr/>
          <p:nvPr/>
        </p:nvSpPr>
        <p:spPr>
          <a:xfrm>
            <a:off x="1338625" y="2531409"/>
            <a:ext cx="53268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None/>
            </a:pPr>
            <a:r>
              <a:rPr lang="ru-RU" sz="1550" b="1" i="0" u="none" strike="noStrike" cap="none" dirty="0" smtClean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Увеличение сроков на заключение контрактов:</a:t>
            </a:r>
            <a:endParaRPr lang="ru-RU" sz="1550" b="1" i="0" u="none" strike="noStrike" cap="none" dirty="0" smtClean="0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  <a:p>
            <a:pPr marL="171450" lvl="0" indent="-171450" algn="just">
              <a:lnSpc>
                <a:spcPct val="93000"/>
              </a:lnSpc>
              <a:buClr>
                <a:srgbClr val="333F70"/>
              </a:buClr>
              <a:buSzPts val="1450"/>
              <a:buFontTx/>
              <a:buChar char="-"/>
            </a:pPr>
            <a:r>
              <a:rPr lang="ru-RU" sz="120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«</a:t>
            </a:r>
            <a:r>
              <a:rPr lang="ru-RU" sz="1200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Разборки» между </a:t>
            </a:r>
            <a:r>
              <a:rPr lang="ru-RU" sz="120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подрядчиками по итогам открытых конкурсов;</a:t>
            </a:r>
          </a:p>
          <a:p>
            <a:pPr marL="171450" lvl="0" indent="-171450" algn="just">
              <a:lnSpc>
                <a:spcPct val="93000"/>
              </a:lnSpc>
              <a:buClr>
                <a:srgbClr val="333F70"/>
              </a:buClr>
              <a:buSzPts val="1450"/>
              <a:buFontTx/>
              <a:buChar char="-"/>
            </a:pPr>
            <a:endParaRPr lang="ru-RU" sz="1200" dirty="0" smtClean="0">
              <a:solidFill>
                <a:srgbClr val="333F70"/>
              </a:solidFill>
              <a:latin typeface="Open Sans"/>
              <a:ea typeface="Open Sans"/>
              <a:cs typeface="Open Sans"/>
              <a:sym typeface="Unbounded"/>
            </a:endParaRPr>
          </a:p>
          <a:p>
            <a:pPr marL="0" lvl="0" indent="0" algn="just">
              <a:lnSpc>
                <a:spcPct val="93000"/>
              </a:lnSpc>
              <a:buClr>
                <a:srgbClr val="333F70"/>
              </a:buClr>
              <a:buSzPts val="1450"/>
              <a:buFont typeface="Arial"/>
              <a:buNone/>
            </a:pPr>
            <a:endParaRPr sz="1200" dirty="0">
              <a:solidFill>
                <a:srgbClr val="333F70"/>
              </a:solidFill>
              <a:latin typeface="Open Sans"/>
              <a:ea typeface="Open Sans"/>
              <a:cs typeface="Open Sans"/>
              <a:sym typeface="Unbounded"/>
            </a:endParaRPr>
          </a:p>
        </p:txBody>
      </p:sp>
      <p:sp>
        <p:nvSpPr>
          <p:cNvPr id="183" name="Google Shape;183;p26"/>
          <p:cNvSpPr/>
          <p:nvPr/>
        </p:nvSpPr>
        <p:spPr>
          <a:xfrm>
            <a:off x="762375" y="4739570"/>
            <a:ext cx="239100" cy="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endParaRPr sz="1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6"/>
          <p:cNvSpPr/>
          <p:nvPr/>
        </p:nvSpPr>
        <p:spPr>
          <a:xfrm>
            <a:off x="1321799" y="3620672"/>
            <a:ext cx="5891801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None/>
            </a:pPr>
            <a:r>
              <a:rPr lang="en-US" sz="1550" b="1" i="0" u="none" strike="noStrike" cap="none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Размещение</a:t>
            </a:r>
            <a:r>
              <a:rPr lang="en-US" sz="1550" b="1" i="0" u="none" strike="noStrike" cap="none" dirty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  <a:r>
              <a:rPr lang="en-US" sz="1550" b="1" i="0" u="none" strike="noStrike" cap="none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сотрудников</a:t>
            </a:r>
            <a:r>
              <a:rPr lang="en-US" sz="1550" b="1" i="0" u="none" strike="noStrike" cap="none" dirty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  <a:endParaRPr sz="1550" b="1" i="0" u="none" strike="noStrike" cap="none" dirty="0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None/>
            </a:pPr>
            <a:r>
              <a:rPr lang="en-US" sz="1550" b="1" i="0" u="none" strike="noStrike" cap="none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на</a:t>
            </a:r>
            <a:r>
              <a:rPr lang="en-US" sz="1550" b="1" i="0" u="none" strike="noStrike" cap="none" dirty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  <a:r>
              <a:rPr lang="en-US" sz="1550" b="1" i="0" u="none" strike="noStrike" cap="none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период</a:t>
            </a:r>
            <a:r>
              <a:rPr lang="en-US" sz="1550" b="1" i="0" u="none" strike="noStrike" cap="none" dirty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  <a:r>
              <a:rPr lang="en-US" sz="1550" b="1" i="0" u="none" strike="noStrike" cap="none" dirty="0" err="1" smtClean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ремонта</a:t>
            </a:r>
            <a:r>
              <a:rPr lang="ru-RU" sz="1550" b="1" i="0" u="none" strike="noStrike" cap="none" dirty="0" smtClean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:</a:t>
            </a:r>
          </a:p>
          <a:p>
            <a:pPr algn="just">
              <a:lnSpc>
                <a:spcPct val="93000"/>
              </a:lnSpc>
              <a:buClr>
                <a:srgbClr val="333F70"/>
              </a:buClr>
              <a:buSzPts val="1450"/>
            </a:pPr>
            <a:r>
              <a:rPr lang="ru-RU" sz="120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- доп</a:t>
            </a:r>
            <a:r>
              <a:rPr lang="ru-RU" sz="1200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. </a:t>
            </a:r>
            <a:r>
              <a:rPr lang="ru-RU" sz="120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расходы </a:t>
            </a:r>
            <a:r>
              <a:rPr lang="ru-RU" sz="1200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на аренду, коммунальные платежи, подключение интернета, телефонию и др</a:t>
            </a:r>
            <a:r>
              <a:rPr lang="ru-RU" sz="120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. (1,0 млн. руб.)</a:t>
            </a:r>
            <a:endParaRPr sz="1200" dirty="0">
              <a:solidFill>
                <a:srgbClr val="333F70"/>
              </a:solidFill>
              <a:latin typeface="Open Sans"/>
              <a:ea typeface="Open Sans"/>
              <a:cs typeface="Open Sans"/>
              <a:sym typeface="Unbounded"/>
            </a:endParaRP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None/>
            </a:pPr>
            <a:endParaRPr sz="1550" b="1" i="0" u="none" strike="noStrike" cap="none" dirty="0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185" name="Google Shape;185;p26"/>
          <p:cNvSpPr/>
          <p:nvPr/>
        </p:nvSpPr>
        <p:spPr>
          <a:xfrm>
            <a:off x="1338625" y="5101354"/>
            <a:ext cx="5658000" cy="8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50"/>
              <a:buFont typeface="Open Sans"/>
              <a:buNone/>
            </a:pPr>
            <a:endParaRPr sz="125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86" name="Google Shape;186;p26" title="IMG_4437.jpg"/>
          <p:cNvPicPr preferRelativeResize="0"/>
          <p:nvPr/>
        </p:nvPicPr>
        <p:blipFill rotWithShape="1">
          <a:blip r:embed="rId8">
            <a:alphaModFix/>
          </a:blip>
          <a:srcRect b="27850"/>
          <a:stretch/>
        </p:blipFill>
        <p:spPr>
          <a:xfrm>
            <a:off x="7480300" y="4592200"/>
            <a:ext cx="4711700" cy="22658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6"/>
          <p:cNvSpPr/>
          <p:nvPr/>
        </p:nvSpPr>
        <p:spPr>
          <a:xfrm>
            <a:off x="684066" y="5370580"/>
            <a:ext cx="481825" cy="567311"/>
          </a:xfrm>
          <a:custGeom>
            <a:avLst/>
            <a:gdLst/>
            <a:ahLst/>
            <a:cxnLst/>
            <a:rect l="l" t="t" r="r" b="b"/>
            <a:pathLst>
              <a:path w="3322929" h="3912490" extrusionOk="0">
                <a:moveTo>
                  <a:pt x="0" y="175414"/>
                </a:moveTo>
                <a:lnTo>
                  <a:pt x="0" y="3736690"/>
                </a:lnTo>
                <a:cubicBezTo>
                  <a:pt x="-176" y="3833606"/>
                  <a:pt x="78524" y="3912313"/>
                  <a:pt x="175782" y="3912491"/>
                </a:cubicBezTo>
                <a:cubicBezTo>
                  <a:pt x="207863" y="3912548"/>
                  <a:pt x="239351" y="3903873"/>
                  <a:pt x="266845" y="3887399"/>
                </a:cubicBezTo>
                <a:lnTo>
                  <a:pt x="3237360" y="2105316"/>
                </a:lnTo>
                <a:cubicBezTo>
                  <a:pt x="3320774" y="2055479"/>
                  <a:pt x="3347848" y="1947695"/>
                  <a:pt x="3297835" y="1864574"/>
                </a:cubicBezTo>
                <a:cubicBezTo>
                  <a:pt x="3282952" y="1839841"/>
                  <a:pt x="3262180" y="1819142"/>
                  <a:pt x="3237360" y="1804311"/>
                </a:cubicBezTo>
                <a:lnTo>
                  <a:pt x="266845" y="25118"/>
                </a:lnTo>
                <a:cubicBezTo>
                  <a:pt x="183494" y="-24822"/>
                  <a:pt x="75297" y="2025"/>
                  <a:pt x="25180" y="85084"/>
                </a:cubicBezTo>
                <a:cubicBezTo>
                  <a:pt x="8722" y="112361"/>
                  <a:pt x="18" y="143586"/>
                  <a:pt x="0" y="175414"/>
                </a:cubicBezTo>
                <a:close/>
              </a:path>
            </a:pathLst>
          </a:custGeom>
          <a:solidFill>
            <a:srgbClr val="69B3E7"/>
          </a:solidFill>
          <a:ln>
            <a:noFill/>
          </a:ln>
          <a:effectLst>
            <a:outerShdw blurRad="39227" dist="11768" dir="5400000" algn="t" rotWithShape="0">
              <a:srgbClr val="004899">
                <a:alpha val="40000"/>
              </a:srgbClr>
            </a:outerShdw>
          </a:effectLst>
        </p:spPr>
        <p:txBody>
          <a:bodyPr spcFirstLastPara="1" wrap="square" lIns="55600" tIns="14100" rIns="28225" bIns="14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8"/>
              <a:buFont typeface="Arial"/>
              <a:buNone/>
            </a:pPr>
            <a:r>
              <a:rPr lang="en-US" sz="1668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04</a:t>
            </a:r>
            <a:endParaRPr sz="1668" b="1" i="0" u="none" strike="noStrike" cap="none" dirty="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76" name="Google Shape;176;p26"/>
          <p:cNvSpPr/>
          <p:nvPr/>
        </p:nvSpPr>
        <p:spPr>
          <a:xfrm>
            <a:off x="1338623" y="5101354"/>
            <a:ext cx="53268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None/>
            </a:pPr>
            <a:r>
              <a:rPr lang="ru-RU" sz="1550" b="1" i="0" u="none" strike="noStrike" cap="none" dirty="0" smtClean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Включение в контракт  по текущему ремонту :</a:t>
            </a:r>
          </a:p>
          <a:p>
            <a:pPr marL="285750" lvl="0" indent="-285750" algn="just">
              <a:lnSpc>
                <a:spcPct val="93000"/>
              </a:lnSpc>
              <a:buClr>
                <a:srgbClr val="333F70"/>
              </a:buClr>
              <a:buSzPts val="1450"/>
              <a:buFont typeface="Arial"/>
              <a:buChar char="-"/>
            </a:pPr>
            <a:r>
              <a:rPr lang="ru-RU" sz="1200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Монтаж локальных сетей;</a:t>
            </a:r>
          </a:p>
          <a:p>
            <a:pPr marL="285750" lvl="0" indent="-285750" algn="just">
              <a:lnSpc>
                <a:spcPct val="93000"/>
              </a:lnSpc>
              <a:buClr>
                <a:srgbClr val="333F70"/>
              </a:buClr>
              <a:buSzPts val="1450"/>
              <a:buFont typeface="Arial"/>
              <a:buChar char="-"/>
            </a:pPr>
            <a:r>
              <a:rPr lang="ru-RU" sz="1200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Unbounded"/>
              </a:rPr>
              <a:t>Электронную очередь и пр.;</a:t>
            </a:r>
          </a:p>
          <a:p>
            <a:pPr marL="285750" marR="0" lvl="0" indent="-28575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Tx/>
              <a:buChar char="-"/>
            </a:pPr>
            <a:endParaRPr sz="1550" b="1" i="0" u="none" strike="noStrike" cap="none" dirty="0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/>
          <p:nvPr/>
        </p:nvSpPr>
        <p:spPr>
          <a:xfrm>
            <a:off x="457189" y="180458"/>
            <a:ext cx="11277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2900"/>
              <a:buFont typeface="Unbounded"/>
              <a:buNone/>
            </a:pPr>
            <a:r>
              <a:rPr lang="ru-RU" sz="2900" b="1" dirty="0" smtClean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У</a:t>
            </a:r>
            <a:r>
              <a:rPr lang="en-US" sz="2900" b="1" dirty="0" err="1" smtClean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роки</a:t>
            </a:r>
            <a:r>
              <a:rPr lang="en-US" sz="2900" b="1" dirty="0" smtClean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  <a:r>
              <a:rPr lang="en-US" sz="2900" b="1" dirty="0" err="1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практики</a:t>
            </a:r>
            <a:endParaRPr sz="2900" b="1" dirty="0">
              <a:solidFill>
                <a:srgbClr val="004899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142" name="Google Shape;142;p25"/>
          <p:cNvSpPr/>
          <p:nvPr/>
        </p:nvSpPr>
        <p:spPr>
          <a:xfrm>
            <a:off x="457189" y="742929"/>
            <a:ext cx="711300" cy="50700"/>
          </a:xfrm>
          <a:prstGeom prst="roundRect">
            <a:avLst>
              <a:gd name="adj" fmla="val 49999"/>
            </a:avLst>
          </a:prstGeom>
          <a:solidFill>
            <a:srgbClr val="0952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5"/>
          <p:cNvSpPr/>
          <p:nvPr/>
        </p:nvSpPr>
        <p:spPr>
          <a:xfrm>
            <a:off x="276225" y="1021450"/>
            <a:ext cx="3345600" cy="5225700"/>
          </a:xfrm>
          <a:prstGeom prst="rect">
            <a:avLst/>
          </a:prstGeom>
          <a:solidFill>
            <a:srgbClr val="EFE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4" name="Google Shape;144;p2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2169" y="1202471"/>
            <a:ext cx="374740" cy="37474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/>
          <p:cNvSpPr/>
          <p:nvPr/>
        </p:nvSpPr>
        <p:spPr>
          <a:xfrm>
            <a:off x="314325" y="1701512"/>
            <a:ext cx="32433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ctr">
              <a:buClr>
                <a:srgbClr val="212B37"/>
              </a:buClr>
              <a:buSzPts val="2200"/>
            </a:pPr>
            <a:r>
              <a:rPr lang="en-US" sz="1950" b="1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Noto Sans"/>
              </a:rPr>
              <a:t>Централизованные</a:t>
            </a:r>
            <a:r>
              <a:rPr lang="en-US" sz="1950" b="1" dirty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Noto Sans"/>
              </a:rPr>
              <a:t> </a:t>
            </a:r>
            <a:r>
              <a:rPr lang="en-US" sz="1950" b="1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Noto Sans"/>
              </a:rPr>
              <a:t>закупки</a:t>
            </a:r>
            <a:r>
              <a:rPr lang="ru-RU" sz="1950" b="1" dirty="0" smtClean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Noto Sans"/>
              </a:rPr>
              <a:t>:</a:t>
            </a:r>
            <a:endParaRPr lang="ru-RU" sz="1950" b="1" dirty="0">
              <a:solidFill>
                <a:srgbClr val="333F70"/>
              </a:solidFill>
              <a:latin typeface="Unbounded"/>
              <a:ea typeface="Unbounded"/>
              <a:cs typeface="Unbounded"/>
              <a:sym typeface="Noto Sans"/>
            </a:endParaRPr>
          </a:p>
        </p:txBody>
      </p:sp>
      <p:sp>
        <p:nvSpPr>
          <p:cNvPr id="146" name="Google Shape;146;p25"/>
          <p:cNvSpPr/>
          <p:nvPr/>
        </p:nvSpPr>
        <p:spPr>
          <a:xfrm>
            <a:off x="352425" y="2719975"/>
            <a:ext cx="3205200" cy="21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>
              <a:lnSpc>
                <a:spcPct val="116000"/>
              </a:lnSpc>
              <a:buClr>
                <a:srgbClr val="212B37"/>
              </a:buClr>
              <a:buSzPts val="1750"/>
              <a:buFontTx/>
              <a:buChar char="-"/>
            </a:pPr>
            <a:r>
              <a:rPr lang="en-US" sz="1750" b="0" i="0" u="none" strike="noStrike" cap="none" dirty="0" err="1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мебел</a:t>
            </a:r>
            <a:r>
              <a:rPr lang="ru-RU" sz="1750" b="0" i="0" u="none" strike="noStrike" cap="none" dirty="0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ь</a:t>
            </a:r>
            <a:r>
              <a:rPr lang="en-US" sz="1750" b="0" i="0" u="none" strike="noStrike" cap="none" dirty="0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, </a:t>
            </a:r>
            <a:r>
              <a:rPr lang="en-US" sz="1750" b="0" i="0" u="none" strike="noStrike" cap="none" dirty="0" err="1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техник</a:t>
            </a:r>
            <a:r>
              <a:rPr lang="ru-RU" sz="1750" b="0" i="0" u="none" strike="noStrike" cap="none" dirty="0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а + доставка, </a:t>
            </a:r>
            <a:r>
              <a:rPr lang="en-US" sz="1750" dirty="0" err="1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устано</a:t>
            </a:r>
            <a:r>
              <a:rPr lang="ru-RU" sz="1750" dirty="0" err="1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вка</a:t>
            </a:r>
            <a:r>
              <a:rPr lang="ru-RU" sz="1750" dirty="0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;</a:t>
            </a:r>
            <a:endParaRPr lang="ru-RU" sz="1750" b="0" i="0" u="none" strike="noStrike" cap="none" dirty="0" smtClean="0">
              <a:solidFill>
                <a:srgbClr val="212B37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285750" marR="0" lvl="0" indent="-28575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212B37"/>
              </a:buClr>
              <a:buSzPts val="1750"/>
              <a:buFontTx/>
              <a:buChar char="-"/>
            </a:pPr>
            <a:r>
              <a:rPr lang="en-US" sz="1750" b="0" i="0" u="none" strike="noStrike" cap="none" dirty="0" err="1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монтаж</a:t>
            </a:r>
            <a:r>
              <a:rPr lang="en-US" sz="1750" b="0" i="0" u="none" strike="noStrike" cap="none" dirty="0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ru-RU" sz="1750" b="0" i="0" u="none" strike="noStrike" cap="none" dirty="0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пожарной (охранной) </a:t>
            </a:r>
            <a:r>
              <a:rPr lang="en-US" sz="1750" b="0" i="0" u="none" strike="noStrike" cap="none" dirty="0" err="1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сигнализаци</a:t>
            </a:r>
            <a:endParaRPr sz="175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5"/>
          <p:cNvSpPr/>
          <p:nvPr/>
        </p:nvSpPr>
        <p:spPr>
          <a:xfrm>
            <a:off x="3926686" y="1021450"/>
            <a:ext cx="4569300" cy="5225700"/>
          </a:xfrm>
          <a:prstGeom prst="rect">
            <a:avLst/>
          </a:prstGeom>
          <a:solidFill>
            <a:srgbClr val="DDE7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8" name="Google Shape;148;p2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08477" y="1202471"/>
            <a:ext cx="374740" cy="37474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/>
          <p:nvPr/>
        </p:nvSpPr>
        <p:spPr>
          <a:xfrm>
            <a:off x="4129715" y="1720645"/>
            <a:ext cx="41121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"/>
              <a:buNone/>
            </a:pPr>
            <a:r>
              <a:rPr lang="en-US" sz="1950" b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Униформа</a:t>
            </a:r>
            <a:endParaRPr sz="1950" b="1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150" name="Google Shape;150;p25"/>
          <p:cNvSpPr/>
          <p:nvPr/>
        </p:nvSpPr>
        <p:spPr>
          <a:xfrm>
            <a:off x="3926677" y="2346722"/>
            <a:ext cx="1356900" cy="38100"/>
          </a:xfrm>
          <a:prstGeom prst="roundRect">
            <a:avLst>
              <a:gd name="adj" fmla="val 49999"/>
            </a:avLst>
          </a:prstGeom>
          <a:solidFill>
            <a:srgbClr val="0952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5"/>
          <p:cNvSpPr/>
          <p:nvPr/>
        </p:nvSpPr>
        <p:spPr>
          <a:xfrm>
            <a:off x="4053675" y="2786950"/>
            <a:ext cx="4264200" cy="29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04800" marR="0" lvl="0" indent="-30480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"/>
              <a:buChar char="•"/>
            </a:pPr>
            <a:r>
              <a:rPr lang="ru-RU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Мониторинг р</a:t>
            </a:r>
            <a:r>
              <a:rPr lang="en-US" sz="1500" b="0" i="0" u="none" strike="noStrike" cap="none" dirty="0" err="1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ын</a:t>
            </a:r>
            <a:r>
              <a:rPr lang="ru-RU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ка услуг;</a:t>
            </a:r>
          </a:p>
          <a:p>
            <a:pPr marL="304800" marR="0" lvl="0" indent="-30480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"/>
              <a:buChar char="•"/>
            </a:pPr>
            <a:r>
              <a:rPr lang="ru-RU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«Дробление» на несколько закупок; </a:t>
            </a:r>
          </a:p>
          <a:p>
            <a:pPr marL="304800" marR="0" lvl="0" indent="-30480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"/>
              <a:buChar char="•"/>
            </a:pPr>
            <a:r>
              <a:rPr lang="ru-RU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Закупка </a:t>
            </a:r>
            <a:r>
              <a:rPr lang="en-US" sz="1500" b="0" i="0" u="none" strike="noStrike" cap="none" dirty="0" err="1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по</a:t>
            </a:r>
            <a:r>
              <a:rPr lang="en-US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500" b="0" i="0" u="none" strike="noStrike" cap="none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размерным</a:t>
            </a:r>
            <a:r>
              <a:rPr lang="en-US" sz="1500" b="0" i="0" u="none" strike="noStrike" cap="none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500" b="0" i="0" u="none" strike="noStrike" cap="none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рядам</a:t>
            </a:r>
            <a:r>
              <a:rPr lang="en-US" sz="1500" b="0" i="0" u="none" strike="noStrike" cap="none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, </a:t>
            </a:r>
            <a:r>
              <a:rPr lang="en-US" sz="1500" b="0" i="0" u="none" strike="noStrike" cap="none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без</a:t>
            </a:r>
            <a:r>
              <a:rPr lang="en-US" sz="1500" b="0" i="0" u="none" strike="noStrike" cap="none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500" b="0" i="0" u="none" strike="noStrike" cap="none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индивидуальных</a:t>
            </a:r>
            <a:r>
              <a:rPr lang="en-US" sz="1500" b="0" i="0" u="none" strike="noStrike" cap="none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500" b="0" i="0" u="none" strike="noStrike" cap="none" dirty="0" err="1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мерок</a:t>
            </a:r>
            <a:r>
              <a:rPr lang="ru-RU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;</a:t>
            </a:r>
          </a:p>
          <a:p>
            <a:pPr marL="304800" marR="0" lvl="0" indent="-30480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"/>
              <a:buChar char="•"/>
            </a:pPr>
            <a:r>
              <a:rPr lang="ru-RU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Предоставление </a:t>
            </a:r>
            <a:r>
              <a:rPr lang="en-US" sz="1500" b="0" i="0" u="none" strike="noStrike" cap="none" dirty="0" err="1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корректны</a:t>
            </a:r>
            <a:r>
              <a:rPr lang="ru-RU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х</a:t>
            </a:r>
            <a:r>
              <a:rPr lang="en-US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500" b="0" i="0" u="none" strike="noStrike" cap="none" dirty="0" err="1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сведени</a:t>
            </a:r>
            <a:r>
              <a:rPr lang="ru-RU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й</a:t>
            </a:r>
            <a:r>
              <a:rPr lang="en-US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lang="ru-RU" sz="1500" b="0" i="0" u="none" strike="noStrike" cap="none" dirty="0" smtClean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304800" marR="0" lvl="0" indent="-30480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"/>
              <a:buChar char="•"/>
            </a:pPr>
            <a:endParaRPr lang="ru-RU" sz="1500" dirty="0">
              <a:latin typeface="Noto Sans"/>
              <a:ea typeface="Noto Sans"/>
              <a:cs typeface="Noto Sans"/>
              <a:sym typeface="Noto Sans"/>
            </a:endParaRPr>
          </a:p>
          <a:p>
            <a:pPr marR="0" lvl="0" algn="l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</a:pPr>
            <a:r>
              <a:rPr lang="en-US" sz="1500" b="0" i="0" u="none" strike="noStrike" cap="none" dirty="0" smtClean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sz="15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5"/>
          <p:cNvSpPr/>
          <p:nvPr/>
        </p:nvSpPr>
        <p:spPr>
          <a:xfrm>
            <a:off x="8781725" y="1081596"/>
            <a:ext cx="2933700" cy="5225700"/>
          </a:xfrm>
          <a:prstGeom prst="rect">
            <a:avLst/>
          </a:prstGeom>
          <a:solidFill>
            <a:srgbClr val="EFEBE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2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80250" y="1202471"/>
            <a:ext cx="374740" cy="37474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/>
          <p:nvPr/>
        </p:nvSpPr>
        <p:spPr>
          <a:xfrm>
            <a:off x="9029375" y="1720645"/>
            <a:ext cx="2476500" cy="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Noto Sans"/>
              <a:buNone/>
            </a:pPr>
            <a:r>
              <a:rPr lang="en-US" sz="1950" b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Контроль:</a:t>
            </a:r>
            <a:endParaRPr sz="1950" b="1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155" name="Google Shape;155;p2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33425" y="2384822"/>
            <a:ext cx="468400" cy="468412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5"/>
          <p:cNvSpPr/>
          <p:nvPr/>
        </p:nvSpPr>
        <p:spPr>
          <a:xfrm>
            <a:off x="9010325" y="2945805"/>
            <a:ext cx="24765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212B37"/>
              </a:buClr>
              <a:buSzPts val="1500"/>
              <a:buFont typeface="Noto Sans"/>
              <a:buNone/>
            </a:pPr>
            <a:r>
              <a:rPr lang="ru-RU" sz="1500" dirty="0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За </a:t>
            </a:r>
            <a:r>
              <a:rPr lang="en-US" sz="1500" b="0" i="0" u="none" strike="noStrike" cap="none" dirty="0" err="1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ход</a:t>
            </a:r>
            <a:r>
              <a:rPr lang="ru-RU" sz="1500" b="0" i="0" u="none" strike="noStrike" cap="none" dirty="0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ом</a:t>
            </a:r>
            <a:r>
              <a:rPr lang="en-US" sz="1500" b="0" i="0" u="none" strike="noStrike" cap="none" dirty="0" smtClean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500" b="0" i="0" u="none" strike="noStrike" cap="none" dirty="0" err="1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выполнения</a:t>
            </a:r>
            <a:r>
              <a:rPr lang="en-US" sz="1500" b="0" i="0" u="none" strike="noStrike" cap="none" dirty="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en-US" sz="1500" b="0" i="0" u="none" strike="noStrike" cap="none" dirty="0" err="1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работ</a:t>
            </a:r>
            <a:endParaRPr sz="15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2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33425" y="3694446"/>
            <a:ext cx="468400" cy="46841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5"/>
          <p:cNvSpPr/>
          <p:nvPr/>
        </p:nvSpPr>
        <p:spPr>
          <a:xfrm>
            <a:off x="9010325" y="4229992"/>
            <a:ext cx="24765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212B37"/>
              </a:buClr>
              <a:buSzPts val="1500"/>
              <a:buFont typeface="Noto Sans"/>
              <a:buNone/>
            </a:pPr>
            <a:r>
              <a:rPr lang="en-US" sz="150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Мониторинг наличия рабочих на объекте</a:t>
            </a:r>
            <a:endParaRPr sz="1500">
              <a:solidFill>
                <a:srgbClr val="212B37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pic>
        <p:nvPicPr>
          <p:cNvPr id="159" name="Google Shape;159;p25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33425" y="5016704"/>
            <a:ext cx="468400" cy="46841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/>
          <p:cNvSpPr/>
          <p:nvPr/>
        </p:nvSpPr>
        <p:spPr>
          <a:xfrm>
            <a:off x="9010325" y="5579804"/>
            <a:ext cx="2476500" cy="2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Clr>
                <a:srgbClr val="212B37"/>
              </a:buClr>
              <a:buSzPts val="1500"/>
              <a:buFont typeface="Noto Sans"/>
              <a:buNone/>
            </a:pPr>
            <a:r>
              <a:rPr lang="en-US" sz="150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Ф</a:t>
            </a:r>
            <a:r>
              <a:rPr lang="en-US" sz="1500" b="0" i="0" u="none" strike="noStrike" cap="none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ото</a:t>
            </a:r>
            <a:r>
              <a:rPr lang="en-US" sz="150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 и </a:t>
            </a:r>
            <a:r>
              <a:rPr lang="en-US" sz="1500" b="0" i="0" u="none" strike="noStrike" cap="none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видео фиксаци</a:t>
            </a:r>
            <a:r>
              <a:rPr lang="en-US" sz="1500">
                <a:solidFill>
                  <a:srgbClr val="212B37"/>
                </a:solidFill>
                <a:latin typeface="Noto Sans"/>
                <a:ea typeface="Noto Sans"/>
                <a:cs typeface="Noto Sans"/>
                <a:sym typeface="Noto Sans"/>
              </a:rPr>
              <a:t>я</a:t>
            </a: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5"/>
          <p:cNvSpPr/>
          <p:nvPr/>
        </p:nvSpPr>
        <p:spPr>
          <a:xfrm>
            <a:off x="276225" y="2385638"/>
            <a:ext cx="1356900" cy="38100"/>
          </a:xfrm>
          <a:prstGeom prst="roundRect">
            <a:avLst>
              <a:gd name="adj" fmla="val 49999"/>
            </a:avLst>
          </a:prstGeom>
          <a:solidFill>
            <a:srgbClr val="0952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5"/>
          <p:cNvSpPr/>
          <p:nvPr/>
        </p:nvSpPr>
        <p:spPr>
          <a:xfrm>
            <a:off x="8781725" y="2308622"/>
            <a:ext cx="1356900" cy="38100"/>
          </a:xfrm>
          <a:prstGeom prst="roundRect">
            <a:avLst>
              <a:gd name="adj" fmla="val 49999"/>
            </a:avLst>
          </a:prstGeom>
          <a:solidFill>
            <a:srgbClr val="09529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39" y="4696945"/>
            <a:ext cx="1563777" cy="1638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491" y="4411487"/>
            <a:ext cx="2447551" cy="183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/>
          <p:nvPr/>
        </p:nvSpPr>
        <p:spPr>
          <a:xfrm>
            <a:off x="661475" y="362694"/>
            <a:ext cx="10868700" cy="5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850" b="1" i="0" u="none" strike="noStrike" cap="none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Организационная структура: освобождение управляющего центра от несвойственных функций</a:t>
            </a:r>
            <a:endParaRPr sz="1850" b="0" i="0" u="none" strike="noStrike" cap="none">
              <a:solidFill>
                <a:srgbClr val="0048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2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3350" y="1026144"/>
            <a:ext cx="5527201" cy="552735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7"/>
          <p:cNvSpPr/>
          <p:nvPr/>
        </p:nvSpPr>
        <p:spPr>
          <a:xfrm>
            <a:off x="5823025" y="1630746"/>
            <a:ext cx="60684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900"/>
              <a:buFont typeface="Unbounded"/>
              <a:buNone/>
            </a:pPr>
            <a:r>
              <a:rPr lang="en-US" sz="14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Функции переданы ГКУ «Управление по обеспечению деятельности органов службы занятости население Астраханской области»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7"/>
          <p:cNvSpPr/>
          <p:nvPr/>
        </p:nvSpPr>
        <p:spPr>
          <a:xfrm>
            <a:off x="5823025" y="2526378"/>
            <a:ext cx="6068400" cy="3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42240" marR="0" lvl="0" indent="-142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00"/>
              <a:buFont typeface="Open Sans"/>
              <a:buChar char="•"/>
            </a:pPr>
            <a:r>
              <a:rPr lang="en-US" sz="14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Централизованная</a:t>
            </a:r>
            <a:r>
              <a:rPr lang="en-US" sz="14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бухгалтерия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42240" marR="0" lvl="0" indent="-142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00"/>
              <a:buFont typeface="Open Sans"/>
              <a:buChar char="•"/>
            </a:pPr>
            <a:r>
              <a:rPr lang="en-US" sz="14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Закупки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42240" marR="0" lvl="0" indent="-142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00"/>
              <a:buFont typeface="Open Sans"/>
              <a:buChar char="•"/>
            </a:pPr>
            <a:r>
              <a:rPr lang="en-US" sz="14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Хозяйственная</a:t>
            </a:r>
            <a:r>
              <a:rPr lang="en-US" sz="14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деятельность</a:t>
            </a:r>
            <a:r>
              <a:rPr lang="en-US" sz="14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4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МОП</a:t>
            </a:r>
            <a:endParaRPr sz="1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7"/>
          <p:cNvSpPr/>
          <p:nvPr/>
        </p:nvSpPr>
        <p:spPr>
          <a:xfrm>
            <a:off x="5823023" y="3429012"/>
            <a:ext cx="5737800" cy="2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700"/>
              <a:buFont typeface="Open Sans"/>
              <a:buNone/>
            </a:pPr>
            <a:r>
              <a:rPr lang="en-US" sz="15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Учреждение</a:t>
            </a:r>
            <a:r>
              <a:rPr lang="en-US" sz="15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выступало</a:t>
            </a:r>
            <a:r>
              <a:rPr lang="en-US" sz="15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заказчиком</a:t>
            </a:r>
            <a:r>
              <a:rPr lang="en-US" sz="15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endParaRPr lang="ru-RU" sz="1500" b="0" i="0" u="none" strike="noStrike" cap="none" dirty="0" smtClean="0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700"/>
              <a:buFont typeface="Open Sans"/>
              <a:buNone/>
            </a:pPr>
            <a:r>
              <a:rPr lang="en-US" sz="1500" b="0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планирование</a:t>
            </a:r>
            <a:r>
              <a:rPr lang="en-US" sz="15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5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проведение</a:t>
            </a:r>
            <a:r>
              <a:rPr lang="en-US" sz="15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5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приемка</a:t>
            </a:r>
            <a:r>
              <a:rPr lang="en-US" sz="15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15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оплата</a:t>
            </a:r>
            <a:r>
              <a:rPr lang="en-US" sz="15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5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закупок</a:t>
            </a:r>
            <a:r>
              <a:rPr lang="en-US" sz="15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7"/>
          <p:cNvSpPr/>
          <p:nvPr/>
        </p:nvSpPr>
        <p:spPr>
          <a:xfrm>
            <a:off x="5823025" y="4615639"/>
            <a:ext cx="5713500" cy="723900"/>
          </a:xfrm>
          <a:prstGeom prst="roundRect">
            <a:avLst>
              <a:gd name="adj" fmla="val 16164"/>
            </a:avLst>
          </a:prstGeom>
          <a:solidFill>
            <a:srgbClr val="B1E7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7"/>
          <p:cNvSpPr/>
          <p:nvPr/>
        </p:nvSpPr>
        <p:spPr>
          <a:xfrm>
            <a:off x="6391550" y="4771060"/>
            <a:ext cx="5012100" cy="4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Open Sans"/>
              <a:buNone/>
            </a:pPr>
            <a:r>
              <a:rPr lang="en-US" sz="13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Итог</a:t>
            </a:r>
            <a:r>
              <a:rPr lang="en-US" sz="13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 снижена нагрузка и ответственность управляющего центра. </a:t>
            </a:r>
            <a:endParaRPr sz="1300" b="0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3" name="Google Shape;20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26674" y="4826858"/>
            <a:ext cx="254001" cy="29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28"/>
          <p:cNvPicPr preferRelativeResize="0"/>
          <p:nvPr/>
        </p:nvPicPr>
        <p:blipFill rotWithShape="1">
          <a:blip r:embed="rId3">
            <a:alphaModFix/>
          </a:blip>
          <a:srcRect l="8082" t="-1205" r="5569" b="9922"/>
          <a:stretch/>
        </p:blipFill>
        <p:spPr>
          <a:xfrm>
            <a:off x="0" y="4041776"/>
            <a:ext cx="4571874" cy="286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8"/>
          <p:cNvPicPr preferRelativeResize="0"/>
          <p:nvPr/>
        </p:nvPicPr>
        <p:blipFill rotWithShape="1">
          <a:blip r:embed="rId4">
            <a:alphaModFix/>
          </a:blip>
          <a:srcRect t="8230" b="10522"/>
          <a:stretch/>
        </p:blipFill>
        <p:spPr>
          <a:xfrm>
            <a:off x="7750668" y="3888779"/>
            <a:ext cx="3862250" cy="12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8"/>
          <p:cNvSpPr/>
          <p:nvPr/>
        </p:nvSpPr>
        <p:spPr>
          <a:xfrm>
            <a:off x="4866904" y="184406"/>
            <a:ext cx="6297000" cy="16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450"/>
              <a:buFont typeface="Unbounded"/>
              <a:buNone/>
            </a:pPr>
            <a:r>
              <a:rPr lang="en-US" sz="3450" b="1" i="0" u="none" strike="noStrike" cap="none" dirty="0" err="1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Подходы</a:t>
            </a:r>
            <a:r>
              <a:rPr lang="en-US" sz="3450" b="1" i="0" u="none" strike="noStrike" cap="none" dirty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 к </a:t>
            </a:r>
            <a:r>
              <a:rPr lang="en-US" sz="3450" b="1" i="0" u="none" strike="noStrike" cap="none" dirty="0" err="1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разработке</a:t>
            </a:r>
            <a:r>
              <a:rPr lang="en-US" sz="3450" b="1" i="0" u="none" strike="noStrike" cap="none" dirty="0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  <a:r>
              <a:rPr lang="en-US" sz="3450" b="1" i="0" u="none" strike="noStrike" cap="none" dirty="0" err="1">
                <a:solidFill>
                  <a:srgbClr val="004899"/>
                </a:solidFill>
                <a:latin typeface="Unbounded"/>
                <a:ea typeface="Unbounded"/>
                <a:cs typeface="Unbounded"/>
                <a:sym typeface="Unbounded"/>
              </a:rPr>
              <a:t>дизайн-проектов</a:t>
            </a:r>
            <a:endParaRPr sz="3450" b="0" i="0" u="none" strike="noStrike" cap="none" dirty="0">
              <a:solidFill>
                <a:srgbClr val="0048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2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31218" y="1942710"/>
            <a:ext cx="3063607" cy="186629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8"/>
          <p:cNvSpPr/>
          <p:nvPr/>
        </p:nvSpPr>
        <p:spPr>
          <a:xfrm>
            <a:off x="5065578" y="1854641"/>
            <a:ext cx="2829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Unbounded"/>
              <a:buNone/>
            </a:pPr>
            <a:r>
              <a:rPr lang="en-US" sz="1700" b="1" i="0" u="none" strike="noStrike" cap="none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Сложности</a:t>
            </a:r>
            <a:endParaRPr sz="17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8"/>
          <p:cNvSpPr/>
          <p:nvPr/>
        </p:nvSpPr>
        <p:spPr>
          <a:xfrm>
            <a:off x="5065578" y="2338291"/>
            <a:ext cx="28293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None/>
            </a:pP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14 </a:t>
            </a:r>
            <a:r>
              <a:rPr lang="en-US" sz="1350" b="0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объектов</a:t>
            </a:r>
            <a:r>
              <a:rPr lang="ru-RU" sz="13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None/>
            </a:pPr>
            <a:r>
              <a:rPr lang="en-US" sz="1350" b="1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разно</a:t>
            </a:r>
            <a:r>
              <a:rPr lang="ru-RU" sz="1350" b="1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типная</a:t>
            </a:r>
            <a:r>
              <a:rPr lang="en-US" sz="13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1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архитектур</a:t>
            </a:r>
            <a:r>
              <a:rPr lang="ru-RU" sz="13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а, технические характеристики, площадь, </a:t>
            </a:r>
            <a:r>
              <a:rPr lang="en-US" sz="1350" b="1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инженерны</a:t>
            </a:r>
            <a:r>
              <a:rPr lang="ru-RU" sz="13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е </a:t>
            </a:r>
            <a:r>
              <a:rPr lang="en-US" sz="1350" b="1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сет</a:t>
            </a:r>
            <a:r>
              <a:rPr lang="ru-RU" sz="13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и, уровень износа</a:t>
            </a:r>
            <a:r>
              <a:rPr lang="en-US" sz="13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sz="135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2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75611" y="1942710"/>
            <a:ext cx="3063708" cy="186629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8"/>
          <p:cNvSpPr/>
          <p:nvPr/>
        </p:nvSpPr>
        <p:spPr>
          <a:xfrm>
            <a:off x="8110019" y="1845116"/>
            <a:ext cx="2829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Unbounded"/>
              <a:buNone/>
            </a:pPr>
            <a:r>
              <a:rPr lang="en-US" sz="1700" b="1" i="0" u="none" strike="noStrike" cap="none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Решение</a:t>
            </a:r>
            <a:endParaRPr sz="17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8"/>
          <p:cNvSpPr/>
          <p:nvPr/>
        </p:nvSpPr>
        <p:spPr>
          <a:xfrm>
            <a:off x="8106378" y="2187155"/>
            <a:ext cx="3977262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None/>
            </a:pP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Привлечение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студентов</a:t>
            </a:r>
            <a:r>
              <a:rPr lang="ru-RU" sz="1350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35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профильных ВУЗов, </a:t>
            </a:r>
            <a:r>
              <a:rPr lang="en-US" sz="13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молодых</a:t>
            </a:r>
            <a:r>
              <a:rPr lang="en-US" sz="13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специалистов</a:t>
            </a:r>
            <a:r>
              <a:rPr lang="ru-RU" sz="135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marL="285750" marR="0" lvl="0" indent="-28575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Tx/>
              <a:buChar char="-"/>
            </a:pPr>
            <a:r>
              <a:rPr lang="ru-RU" sz="1350" b="1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низкая цена;</a:t>
            </a:r>
          </a:p>
          <a:p>
            <a:pPr marL="285750" marR="0" lvl="0" indent="-28575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Tx/>
              <a:buChar char="-"/>
            </a:pPr>
            <a:r>
              <a:rPr lang="ru-RU" sz="1350" b="1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креативный подход;</a:t>
            </a:r>
          </a:p>
          <a:p>
            <a:pPr marL="285750" marR="0" lvl="0" indent="-28575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Tx/>
              <a:buChar char="-"/>
            </a:pPr>
            <a:r>
              <a:rPr lang="en-US" sz="1350" b="1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единый</a:t>
            </a:r>
            <a:r>
              <a:rPr lang="en-US" sz="13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1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стиль</a:t>
            </a:r>
            <a:r>
              <a:rPr lang="ru-RU" sz="13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;</a:t>
            </a:r>
          </a:p>
          <a:p>
            <a:pPr marL="285750" marR="0" lvl="0" indent="-28575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Tx/>
              <a:buChar char="-"/>
            </a:pPr>
            <a:r>
              <a:rPr lang="en-US" sz="1350" b="1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соответствие</a:t>
            </a:r>
            <a:r>
              <a:rPr lang="en-US" sz="13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1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Стандарту</a:t>
            </a:r>
            <a:r>
              <a:rPr lang="en-US" sz="1350" b="1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1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не</a:t>
            </a:r>
            <a:r>
              <a:rPr lang="en-US" sz="1350" b="1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1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менее</a:t>
            </a:r>
            <a:r>
              <a:rPr lang="en-US" sz="1350" b="1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90%.</a:t>
            </a:r>
            <a:endParaRPr sz="1350" b="1" i="0" u="none" strike="noStrike" cap="none" dirty="0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7" name="Google Shape;217;p2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31229" y="4904231"/>
            <a:ext cx="6315909" cy="1513185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8"/>
          <p:cNvSpPr/>
          <p:nvPr/>
        </p:nvSpPr>
        <p:spPr>
          <a:xfrm>
            <a:off x="5065578" y="4923281"/>
            <a:ext cx="6081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700"/>
              <a:buFont typeface="Unbounded"/>
              <a:buNone/>
            </a:pPr>
            <a:r>
              <a:rPr lang="en-US" sz="17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Нюанс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8"/>
          <p:cNvSpPr/>
          <p:nvPr/>
        </p:nvSpPr>
        <p:spPr>
          <a:xfrm>
            <a:off x="5332278" y="5299816"/>
            <a:ext cx="6396976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None/>
            </a:pP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В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период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разработки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дизайн-проектов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брендбук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Работа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России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»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внесены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значительные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изменения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—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часть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проектов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сине-оранжевом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цвете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часть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сером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350" b="0" i="0" u="none" strike="noStrike" cap="none" dirty="0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350"/>
              <a:buFont typeface="Open Sans"/>
              <a:buNone/>
            </a:pP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Приводили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к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единому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виду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в </a:t>
            </a:r>
            <a:r>
              <a:rPr lang="en-US" sz="13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процессе</a:t>
            </a:r>
            <a:r>
              <a:rPr lang="en-US" sz="13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350" b="0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ремонт</a:t>
            </a:r>
            <a:r>
              <a:rPr lang="ru-RU" sz="1350" b="0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ных</a:t>
            </a:r>
            <a:r>
              <a:rPr lang="ru-RU" sz="13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работ</a:t>
            </a:r>
            <a:r>
              <a:rPr lang="en-US" sz="13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3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28"/>
          <p:cNvPicPr preferRelativeResize="0"/>
          <p:nvPr/>
        </p:nvPicPr>
        <p:blipFill rotWithShape="1">
          <a:blip r:embed="rId7">
            <a:alphaModFix/>
          </a:blip>
          <a:srcRect l="2147" t="2627" r="4106" b="8024"/>
          <a:stretch/>
        </p:blipFill>
        <p:spPr>
          <a:xfrm>
            <a:off x="0" y="0"/>
            <a:ext cx="4571875" cy="2798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8"/>
          <p:cNvPicPr preferRelativeResize="0"/>
          <p:nvPr/>
        </p:nvPicPr>
        <p:blipFill rotWithShape="1">
          <a:blip r:embed="rId8">
            <a:alphaModFix/>
          </a:blip>
          <a:srcRect l="1662" t="24257" r="37904" b="50562"/>
          <a:stretch/>
        </p:blipFill>
        <p:spPr>
          <a:xfrm>
            <a:off x="0" y="2207450"/>
            <a:ext cx="4571876" cy="13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8"/>
          <p:cNvPicPr preferRelativeResize="0"/>
          <p:nvPr/>
        </p:nvPicPr>
        <p:blipFill rotWithShape="1">
          <a:blip r:embed="rId8">
            <a:alphaModFix/>
          </a:blip>
          <a:srcRect l="37907" t="28212" b="50742"/>
          <a:stretch/>
        </p:blipFill>
        <p:spPr>
          <a:xfrm>
            <a:off x="0" y="3476687"/>
            <a:ext cx="4571876" cy="10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8" descr="preencoded.png"/>
          <p:cNvPicPr preferRelativeResize="0"/>
          <p:nvPr/>
        </p:nvPicPr>
        <p:blipFill rotWithShape="1">
          <a:blip r:embed="rId6">
            <a:alphaModFix/>
          </a:blip>
          <a:srcRect r="90539"/>
          <a:stretch/>
        </p:blipFill>
        <p:spPr>
          <a:xfrm rot="5400000">
            <a:off x="8968843" y="2867643"/>
            <a:ext cx="452950" cy="491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/>
          <p:nvPr/>
        </p:nvSpPr>
        <p:spPr>
          <a:xfrm>
            <a:off x="375725" y="187584"/>
            <a:ext cx="108687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7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Кадровый центр Приволжского района  в здании районной администрации</a:t>
            </a:r>
            <a:endParaRPr sz="1750" b="1" i="0" u="none" strike="noStrike" cap="none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endParaRPr sz="1750" b="1" i="0" u="none" strike="noStrike" cap="none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229" name="Google Shape;229;p29"/>
          <p:cNvSpPr/>
          <p:nvPr/>
        </p:nvSpPr>
        <p:spPr>
          <a:xfrm>
            <a:off x="375725" y="748765"/>
            <a:ext cx="108687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42240" marR="0" lvl="0" indent="-142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Char char="•"/>
            </a:pP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Помещения на первом этаже 3-этажного здания районной администрации</a:t>
            </a:r>
            <a:endParaRPr sz="120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42240" marR="0" lvl="0" indent="-142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Char char="•"/>
            </a:pP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Глава района предоставил часть фойе в безвозмездное пользование</a:t>
            </a:r>
            <a:endParaRPr sz="120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42240" marR="0" lvl="0" indent="-142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Char char="•"/>
            </a:pP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Доступность здания соответствует всем нормам</a:t>
            </a:r>
            <a:endParaRPr sz="120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42240" marR="0" lvl="0" indent="-66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None/>
            </a:pPr>
            <a:endParaRPr sz="120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30" name="Google Shape;230;p29"/>
          <p:cNvPicPr preferRelativeResize="0"/>
          <p:nvPr/>
        </p:nvPicPr>
        <p:blipFill rotWithShape="1">
          <a:blip r:embed="rId3">
            <a:alphaModFix/>
          </a:blip>
          <a:srcRect t="4653" r="21844"/>
          <a:stretch/>
        </p:blipFill>
        <p:spPr>
          <a:xfrm>
            <a:off x="786550" y="1428256"/>
            <a:ext cx="1738203" cy="260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9"/>
          <p:cNvPicPr preferRelativeResize="0"/>
          <p:nvPr/>
        </p:nvPicPr>
        <p:blipFill rotWithShape="1">
          <a:blip r:embed="rId4">
            <a:alphaModFix/>
          </a:blip>
          <a:srcRect t="7519"/>
          <a:stretch/>
        </p:blipFill>
        <p:spPr>
          <a:xfrm>
            <a:off x="786550" y="4151882"/>
            <a:ext cx="1738204" cy="2529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12444" y="1428250"/>
            <a:ext cx="1906140" cy="259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9"/>
          <p:cNvPicPr preferRelativeResize="0"/>
          <p:nvPr/>
        </p:nvPicPr>
        <p:blipFill rotWithShape="1">
          <a:blip r:embed="rId6">
            <a:alphaModFix/>
          </a:blip>
          <a:srcRect t="5078" r="5776"/>
          <a:stretch/>
        </p:blipFill>
        <p:spPr>
          <a:xfrm>
            <a:off x="7107319" y="1438504"/>
            <a:ext cx="1963502" cy="253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9"/>
          <p:cNvPicPr preferRelativeResize="0"/>
          <p:nvPr/>
        </p:nvPicPr>
        <p:blipFill rotWithShape="1">
          <a:blip r:embed="rId7">
            <a:alphaModFix/>
          </a:blip>
          <a:srcRect b="20287"/>
          <a:stretch/>
        </p:blipFill>
        <p:spPr>
          <a:xfrm>
            <a:off x="7114486" y="4155975"/>
            <a:ext cx="1963503" cy="2538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9"/>
          <p:cNvPicPr preferRelativeResize="0"/>
          <p:nvPr/>
        </p:nvPicPr>
        <p:blipFill rotWithShape="1">
          <a:blip r:embed="rId8">
            <a:alphaModFix/>
          </a:blip>
          <a:srcRect t="4970" r="5776"/>
          <a:stretch/>
        </p:blipFill>
        <p:spPr>
          <a:xfrm>
            <a:off x="9354420" y="1428742"/>
            <a:ext cx="1963503" cy="253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9"/>
          <p:cNvPicPr preferRelativeResize="0"/>
          <p:nvPr/>
        </p:nvPicPr>
        <p:blipFill rotWithShape="1">
          <a:blip r:embed="rId9">
            <a:alphaModFix/>
          </a:blip>
          <a:srcRect b="5285"/>
          <a:stretch/>
        </p:blipFill>
        <p:spPr>
          <a:xfrm>
            <a:off x="9354446" y="4151875"/>
            <a:ext cx="1963503" cy="2538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28354" y="1428250"/>
            <a:ext cx="2098486" cy="259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820317" y="4151875"/>
            <a:ext cx="2098485" cy="25389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9"/>
          <p:cNvSpPr/>
          <p:nvPr/>
        </p:nvSpPr>
        <p:spPr>
          <a:xfrm>
            <a:off x="482497" y="2161836"/>
            <a:ext cx="25500" cy="3302100"/>
          </a:xfrm>
          <a:prstGeom prst="roundRect">
            <a:avLst>
              <a:gd name="adj" fmla="val 50001"/>
            </a:avLst>
          </a:prstGeom>
          <a:solidFill>
            <a:srgbClr val="0048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9"/>
          <p:cNvSpPr/>
          <p:nvPr/>
        </p:nvSpPr>
        <p:spPr>
          <a:xfrm>
            <a:off x="165005" y="1831636"/>
            <a:ext cx="6603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29"/>
          <p:cNvSpPr/>
          <p:nvPr/>
        </p:nvSpPr>
        <p:spPr>
          <a:xfrm>
            <a:off x="279302" y="3508036"/>
            <a:ext cx="431700" cy="4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9"/>
          <p:cNvSpPr/>
          <p:nvPr/>
        </p:nvSpPr>
        <p:spPr>
          <a:xfrm>
            <a:off x="76107" y="5260636"/>
            <a:ext cx="8889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29" descr="a blue circle on a white background that looks like a swirl (источник: Tenor)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rot="-5400000">
            <a:off x="264329" y="3481750"/>
            <a:ext cx="471175" cy="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9"/>
          <p:cNvSpPr/>
          <p:nvPr/>
        </p:nvSpPr>
        <p:spPr>
          <a:xfrm>
            <a:off x="96011" y="1859525"/>
            <a:ext cx="7983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До</a:t>
            </a:r>
            <a:endParaRPr sz="16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245" name="Google Shape;245;p29"/>
          <p:cNvSpPr/>
          <p:nvPr/>
        </p:nvSpPr>
        <p:spPr>
          <a:xfrm>
            <a:off x="-141301" y="5303940"/>
            <a:ext cx="13128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5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После</a:t>
            </a:r>
            <a:endParaRPr sz="15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246" name="Google Shape;246;p29" descr="C:\Users\shgaibatov\Documents\ChatGPT Image 30 сент. 2026 г._ 14_44_04.png"/>
          <p:cNvPicPr preferRelativeResize="0"/>
          <p:nvPr/>
        </p:nvPicPr>
        <p:blipFill rotWithShape="1">
          <a:blip r:embed="rId13">
            <a:alphaModFix/>
          </a:blip>
          <a:srcRect b="2530"/>
          <a:stretch/>
        </p:blipFill>
        <p:spPr>
          <a:xfrm>
            <a:off x="2687097" y="4151875"/>
            <a:ext cx="1956833" cy="2543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0" descr="X:\ОБМЕН\Нацпроект2024\Паспорт ЦЗН\Фото и видеоматериалы\Харабали\Фото кабинетов\главный вход.jpg"/>
          <p:cNvPicPr preferRelativeResize="0"/>
          <p:nvPr/>
        </p:nvPicPr>
        <p:blipFill rotWithShape="1">
          <a:blip r:embed="rId3">
            <a:alphaModFix/>
          </a:blip>
          <a:srcRect l="145" t="23733" r="24978" b="1013"/>
          <a:stretch/>
        </p:blipFill>
        <p:spPr>
          <a:xfrm>
            <a:off x="735504" y="1794293"/>
            <a:ext cx="2948049" cy="234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L:\ПРИЕМНАЯ\Мозгова\Воронеж 2026\ChatGPT Image 30 сент. 2026 г._ 15_25_0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" r="12545"/>
          <a:stretch/>
        </p:blipFill>
        <p:spPr bwMode="auto">
          <a:xfrm>
            <a:off x="735504" y="4349295"/>
            <a:ext cx="2942414" cy="2077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2" name="Google Shape;252;p30"/>
          <p:cNvSpPr/>
          <p:nvPr/>
        </p:nvSpPr>
        <p:spPr>
          <a:xfrm>
            <a:off x="263666" y="83794"/>
            <a:ext cx="108687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7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Старинный купеческий дом 1917 года </a:t>
            </a:r>
            <a:endParaRPr sz="1750" b="1" i="0" u="none" strike="noStrike" cap="none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7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(Кадровый центр Харабалинского района)</a:t>
            </a:r>
            <a:endParaRPr sz="1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30"/>
          <p:cNvSpPr/>
          <p:nvPr/>
        </p:nvSpPr>
        <p:spPr>
          <a:xfrm>
            <a:off x="263666" y="711650"/>
            <a:ext cx="108687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42240" marR="0" lvl="0" indent="-142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Char char="•"/>
            </a:pP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Текущий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ремонт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+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капитальный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ремонт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счёт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регионального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бюджета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42240" marR="0" lvl="0" indent="-142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Char char="•"/>
            </a:pP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Укреплена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наружная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стена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полностью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отремонтирована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кровля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обновлён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фасад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обустроена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входная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зона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42240" marR="0" lvl="0" indent="-142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Char char="•"/>
            </a:pP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Полностью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переоборудованы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входная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зона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зона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приема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42240" marR="0" lvl="0" indent="-1422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Char char="•"/>
            </a:pP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Потолочные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балки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—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часть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современного</a:t>
            </a:r>
            <a:r>
              <a:rPr lang="en-US" sz="120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декора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30"/>
          <p:cNvPicPr preferRelativeResize="0"/>
          <p:nvPr/>
        </p:nvPicPr>
        <p:blipFill rotWithShape="1">
          <a:blip r:embed="rId5">
            <a:alphaModFix/>
          </a:blip>
          <a:srcRect l="14075"/>
          <a:stretch/>
        </p:blipFill>
        <p:spPr>
          <a:xfrm>
            <a:off x="3749591" y="1600950"/>
            <a:ext cx="2934432" cy="2536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0"/>
          <p:cNvPicPr preferRelativeResize="0"/>
          <p:nvPr/>
        </p:nvPicPr>
        <p:blipFill rotWithShape="1">
          <a:blip r:embed="rId6">
            <a:alphaModFix/>
          </a:blip>
          <a:srcRect l="23742" t="4680" r="4875"/>
          <a:stretch/>
        </p:blipFill>
        <p:spPr>
          <a:xfrm>
            <a:off x="9691984" y="1600950"/>
            <a:ext cx="2348256" cy="2624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0"/>
          <p:cNvPicPr preferRelativeResize="0"/>
          <p:nvPr/>
        </p:nvPicPr>
        <p:blipFill rotWithShape="1">
          <a:blip r:embed="rId7">
            <a:alphaModFix/>
          </a:blip>
          <a:srcRect t="20934" b="2887"/>
          <a:stretch/>
        </p:blipFill>
        <p:spPr>
          <a:xfrm>
            <a:off x="9691984" y="4358847"/>
            <a:ext cx="2348256" cy="2317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49592" y="4349297"/>
            <a:ext cx="2934431" cy="2317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60930" y="1600950"/>
            <a:ext cx="2854121" cy="2536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0"/>
          <p:cNvPicPr preferRelativeResize="0"/>
          <p:nvPr/>
        </p:nvPicPr>
        <p:blipFill rotWithShape="1">
          <a:blip r:embed="rId10">
            <a:alphaModFix/>
          </a:blip>
          <a:srcRect b="5918"/>
          <a:stretch/>
        </p:blipFill>
        <p:spPr>
          <a:xfrm>
            <a:off x="6760931" y="4358847"/>
            <a:ext cx="2854120" cy="2317674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0"/>
          <p:cNvSpPr/>
          <p:nvPr/>
        </p:nvSpPr>
        <p:spPr>
          <a:xfrm>
            <a:off x="482497" y="2228511"/>
            <a:ext cx="25500" cy="3302100"/>
          </a:xfrm>
          <a:prstGeom prst="roundRect">
            <a:avLst>
              <a:gd name="adj" fmla="val 50001"/>
            </a:avLst>
          </a:prstGeom>
          <a:solidFill>
            <a:srgbClr val="0048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0"/>
          <p:cNvSpPr/>
          <p:nvPr/>
        </p:nvSpPr>
        <p:spPr>
          <a:xfrm>
            <a:off x="165005" y="1898311"/>
            <a:ext cx="6603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0"/>
          <p:cNvSpPr/>
          <p:nvPr/>
        </p:nvSpPr>
        <p:spPr>
          <a:xfrm>
            <a:off x="279302" y="3574711"/>
            <a:ext cx="431700" cy="4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0"/>
          <p:cNvSpPr/>
          <p:nvPr/>
        </p:nvSpPr>
        <p:spPr>
          <a:xfrm>
            <a:off x="76107" y="5327311"/>
            <a:ext cx="8889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4" name="Google Shape;264;p30" descr="a blue circle on a white background that looks like a swirl (источник: Tenor)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-5400000">
            <a:off x="264329" y="3548425"/>
            <a:ext cx="471175" cy="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0"/>
          <p:cNvSpPr/>
          <p:nvPr/>
        </p:nvSpPr>
        <p:spPr>
          <a:xfrm>
            <a:off x="96011" y="1926200"/>
            <a:ext cx="7983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До</a:t>
            </a:r>
            <a:endParaRPr sz="16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266" name="Google Shape;266;p30"/>
          <p:cNvSpPr/>
          <p:nvPr/>
        </p:nvSpPr>
        <p:spPr>
          <a:xfrm>
            <a:off x="-141301" y="5370615"/>
            <a:ext cx="13128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5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После</a:t>
            </a:r>
            <a:endParaRPr sz="15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1"/>
          <p:cNvPicPr preferRelativeResize="0"/>
          <p:nvPr/>
        </p:nvPicPr>
        <p:blipFill rotWithShape="1">
          <a:blip r:embed="rId3">
            <a:alphaModFix/>
          </a:blip>
          <a:srcRect b="4297"/>
          <a:stretch/>
        </p:blipFill>
        <p:spPr>
          <a:xfrm>
            <a:off x="849804" y="4048321"/>
            <a:ext cx="2412493" cy="2308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31"/>
          <p:cNvPicPr preferRelativeResize="0"/>
          <p:nvPr/>
        </p:nvPicPr>
        <p:blipFill rotWithShape="1">
          <a:blip r:embed="rId4">
            <a:alphaModFix/>
          </a:blip>
          <a:srcRect t="11658" b="12984"/>
          <a:stretch/>
        </p:blipFill>
        <p:spPr>
          <a:xfrm>
            <a:off x="9192505" y="1508897"/>
            <a:ext cx="2796251" cy="232970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1"/>
          <p:cNvSpPr/>
          <p:nvPr/>
        </p:nvSpPr>
        <p:spPr>
          <a:xfrm>
            <a:off x="465083" y="159626"/>
            <a:ext cx="10868700" cy="333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lang="en-US" sz="18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Кадровый центр Лиманского района</a:t>
            </a:r>
            <a:endParaRPr sz="1850" b="1" i="0" u="none" strike="noStrike" cap="none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275" name="Google Shape;275;p31"/>
          <p:cNvSpPr/>
          <p:nvPr/>
        </p:nvSpPr>
        <p:spPr>
          <a:xfrm>
            <a:off x="379248" y="540629"/>
            <a:ext cx="9120900" cy="61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Char char="●"/>
            </a:pP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Отремонтирован самым первым; единственный центр на 2 этаже</a:t>
            </a:r>
            <a:endParaRPr sz="120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048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333F70"/>
              </a:buClr>
              <a:buSzPts val="1200"/>
              <a:buFont typeface="Open Sans"/>
              <a:buChar char="●"/>
            </a:pPr>
            <a:r>
              <a:rPr lang="en-US" sz="1200" b="1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Решение вопроса доступности для маломобильных групп:</a:t>
            </a:r>
            <a:r>
              <a:rPr lang="en-US" sz="120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пандус и кнопка вызова на входе; приём граждан с ОВЗ — на 1 этаже в помещении партнёра (МФЦ); лестничный подъемник для колясочников</a:t>
            </a:r>
            <a:endParaRPr sz="120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76" name="Google Shape;276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07255" y="1508908"/>
            <a:ext cx="2796251" cy="2329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07255" y="4052645"/>
            <a:ext cx="2796233" cy="2304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85799" y="4052645"/>
            <a:ext cx="2796234" cy="2304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1"/>
          <p:cNvPicPr preferRelativeResize="0"/>
          <p:nvPr/>
        </p:nvPicPr>
        <p:blipFill rotWithShape="1">
          <a:blip r:embed="rId8">
            <a:alphaModFix/>
          </a:blip>
          <a:srcRect t="12688" b="12056"/>
          <a:stretch/>
        </p:blipFill>
        <p:spPr>
          <a:xfrm>
            <a:off x="6296546" y="1484425"/>
            <a:ext cx="2796252" cy="2329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31"/>
          <p:cNvPicPr preferRelativeResize="0"/>
          <p:nvPr/>
        </p:nvPicPr>
        <p:blipFill rotWithShape="1">
          <a:blip r:embed="rId9">
            <a:alphaModFix/>
          </a:blip>
          <a:srcRect l="10233" r="6092"/>
          <a:stretch/>
        </p:blipFill>
        <p:spPr>
          <a:xfrm>
            <a:off x="6296527" y="4052645"/>
            <a:ext cx="2796235" cy="230416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1"/>
          <p:cNvSpPr/>
          <p:nvPr/>
        </p:nvSpPr>
        <p:spPr>
          <a:xfrm>
            <a:off x="482497" y="2133261"/>
            <a:ext cx="25500" cy="3302100"/>
          </a:xfrm>
          <a:prstGeom prst="roundRect">
            <a:avLst>
              <a:gd name="adj" fmla="val 50001"/>
            </a:avLst>
          </a:prstGeom>
          <a:solidFill>
            <a:srgbClr val="0048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1"/>
          <p:cNvSpPr/>
          <p:nvPr/>
        </p:nvSpPr>
        <p:spPr>
          <a:xfrm>
            <a:off x="165005" y="1803061"/>
            <a:ext cx="6603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1"/>
          <p:cNvSpPr/>
          <p:nvPr/>
        </p:nvSpPr>
        <p:spPr>
          <a:xfrm>
            <a:off x="279302" y="3479461"/>
            <a:ext cx="431700" cy="4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1"/>
          <p:cNvSpPr/>
          <p:nvPr/>
        </p:nvSpPr>
        <p:spPr>
          <a:xfrm>
            <a:off x="76107" y="5232061"/>
            <a:ext cx="8889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31" descr="a blue circle on a white background that looks like a swirl (источник: Tenor)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-5400000">
            <a:off x="264329" y="3453175"/>
            <a:ext cx="471175" cy="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1"/>
          <p:cNvSpPr/>
          <p:nvPr/>
        </p:nvSpPr>
        <p:spPr>
          <a:xfrm>
            <a:off x="96011" y="1830950"/>
            <a:ext cx="7983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До</a:t>
            </a:r>
            <a:endParaRPr sz="16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287" name="Google Shape;287;p31"/>
          <p:cNvSpPr/>
          <p:nvPr/>
        </p:nvSpPr>
        <p:spPr>
          <a:xfrm>
            <a:off x="-141301" y="5275365"/>
            <a:ext cx="13128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5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После</a:t>
            </a:r>
            <a:endParaRPr sz="15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288" name="Google Shape;288;p31"/>
          <p:cNvPicPr preferRelativeResize="0"/>
          <p:nvPr/>
        </p:nvPicPr>
        <p:blipFill rotWithShape="1">
          <a:blip r:embed="rId11">
            <a:alphaModFix/>
          </a:blip>
          <a:srcRect b="8163"/>
          <a:stretch/>
        </p:blipFill>
        <p:spPr>
          <a:xfrm>
            <a:off x="849804" y="1507286"/>
            <a:ext cx="2399455" cy="2355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2"/>
          <p:cNvSpPr/>
          <p:nvPr/>
        </p:nvSpPr>
        <p:spPr>
          <a:xfrm>
            <a:off x="457200" y="259149"/>
            <a:ext cx="11239500" cy="342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lang="en-US" sz="18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Кадровый центр Володарского района </a:t>
            </a:r>
            <a:endParaRPr sz="1850" b="1" i="0" u="none" strike="noStrike" cap="none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294" name="Google Shape;294;p32"/>
          <p:cNvSpPr/>
          <p:nvPr/>
        </p:nvSpPr>
        <p:spPr>
          <a:xfrm>
            <a:off x="457200" y="640149"/>
            <a:ext cx="11239500" cy="61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01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50"/>
              <a:buFont typeface="Open Sans"/>
              <a:buChar char="●"/>
            </a:pPr>
            <a:r>
              <a:rPr lang="en-US" sz="11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Вдоль здания — центральная дорога, по соседству — ГАИ</a:t>
            </a:r>
            <a:endParaRPr sz="115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01625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3F70"/>
              </a:buClr>
              <a:buSzPts val="1150"/>
              <a:buFont typeface="Open Sans"/>
              <a:buChar char="●"/>
            </a:pPr>
            <a:r>
              <a:rPr lang="en-US" sz="11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Теперь здесь светло и красиво всегда</a:t>
            </a:r>
            <a:endParaRPr sz="115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01625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3F70"/>
              </a:buClr>
              <a:buSzPts val="1150"/>
              <a:buFont typeface="Open Sans"/>
              <a:buChar char="●"/>
            </a:pPr>
            <a:r>
              <a:rPr lang="en-US" sz="11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Точка притяжения — особенно для рыбаков в сезон окончания путины</a:t>
            </a:r>
            <a:endParaRPr sz="115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95" name="Google Shape;295;p32"/>
          <p:cNvPicPr preferRelativeResize="0"/>
          <p:nvPr/>
        </p:nvPicPr>
        <p:blipFill rotWithShape="1">
          <a:blip r:embed="rId3">
            <a:alphaModFix/>
          </a:blip>
          <a:srcRect l="5397" r="5397"/>
          <a:stretch/>
        </p:blipFill>
        <p:spPr>
          <a:xfrm>
            <a:off x="3721839" y="1411163"/>
            <a:ext cx="2623826" cy="2237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98387" y="1411163"/>
            <a:ext cx="2596876" cy="223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32"/>
          <p:cNvPicPr preferRelativeResize="0"/>
          <p:nvPr/>
        </p:nvPicPr>
        <p:blipFill rotWithShape="1">
          <a:blip r:embed="rId5">
            <a:alphaModFix/>
          </a:blip>
          <a:srcRect l="4680" r="7175"/>
          <a:stretch/>
        </p:blipFill>
        <p:spPr>
          <a:xfrm>
            <a:off x="773662" y="3817545"/>
            <a:ext cx="2807700" cy="2545500"/>
          </a:xfrm>
          <a:prstGeom prst="roundRect">
            <a:avLst>
              <a:gd name="adj" fmla="val 2666"/>
            </a:avLst>
          </a:prstGeom>
          <a:noFill/>
          <a:ln>
            <a:noFill/>
          </a:ln>
        </p:spPr>
      </p:pic>
      <p:pic>
        <p:nvPicPr>
          <p:cNvPr id="298" name="Google Shape;298;p32"/>
          <p:cNvPicPr preferRelativeResize="0"/>
          <p:nvPr/>
        </p:nvPicPr>
        <p:blipFill rotWithShape="1">
          <a:blip r:embed="rId6">
            <a:alphaModFix/>
          </a:blip>
          <a:srcRect t="19838" b="13901"/>
          <a:stretch/>
        </p:blipFill>
        <p:spPr>
          <a:xfrm>
            <a:off x="3721839" y="3805975"/>
            <a:ext cx="2623826" cy="255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2"/>
          <p:cNvPicPr preferRelativeResize="0"/>
          <p:nvPr/>
        </p:nvPicPr>
        <p:blipFill rotWithShape="1">
          <a:blip r:embed="rId7">
            <a:alphaModFix/>
          </a:blip>
          <a:srcRect t="1580" b="-1580"/>
          <a:stretch/>
        </p:blipFill>
        <p:spPr>
          <a:xfrm>
            <a:off x="6460115" y="3817544"/>
            <a:ext cx="2623826" cy="253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2"/>
          <p:cNvPicPr preferRelativeResize="0"/>
          <p:nvPr/>
        </p:nvPicPr>
        <p:blipFill rotWithShape="1">
          <a:blip r:embed="rId8">
            <a:alphaModFix/>
          </a:blip>
          <a:srcRect l="1520" r="4681"/>
          <a:stretch/>
        </p:blipFill>
        <p:spPr>
          <a:xfrm>
            <a:off x="9198387" y="3817538"/>
            <a:ext cx="2596874" cy="2533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2"/>
          <p:cNvPicPr preferRelativeResize="0"/>
          <p:nvPr/>
        </p:nvPicPr>
        <p:blipFill rotWithShape="1">
          <a:blip r:embed="rId9">
            <a:alphaModFix/>
          </a:blip>
          <a:srcRect l="4485" r="13969"/>
          <a:stretch/>
        </p:blipFill>
        <p:spPr>
          <a:xfrm>
            <a:off x="773662" y="1416310"/>
            <a:ext cx="2807747" cy="2179208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2"/>
          <p:cNvSpPr/>
          <p:nvPr/>
        </p:nvSpPr>
        <p:spPr>
          <a:xfrm>
            <a:off x="482497" y="2133261"/>
            <a:ext cx="25500" cy="3302100"/>
          </a:xfrm>
          <a:prstGeom prst="roundRect">
            <a:avLst>
              <a:gd name="adj" fmla="val 50001"/>
            </a:avLst>
          </a:prstGeom>
          <a:solidFill>
            <a:srgbClr val="0048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2"/>
          <p:cNvSpPr/>
          <p:nvPr/>
        </p:nvSpPr>
        <p:spPr>
          <a:xfrm>
            <a:off x="165005" y="1803061"/>
            <a:ext cx="6603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2"/>
          <p:cNvSpPr/>
          <p:nvPr/>
        </p:nvSpPr>
        <p:spPr>
          <a:xfrm>
            <a:off x="279302" y="3479461"/>
            <a:ext cx="431700" cy="4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2"/>
          <p:cNvSpPr/>
          <p:nvPr/>
        </p:nvSpPr>
        <p:spPr>
          <a:xfrm>
            <a:off x="76107" y="5232061"/>
            <a:ext cx="8889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6" name="Google Shape;306;p32" descr="a blue circle on a white background that looks like a swirl (источник: Tenor)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-5400000">
            <a:off x="264329" y="3453175"/>
            <a:ext cx="471175" cy="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2"/>
          <p:cNvSpPr/>
          <p:nvPr/>
        </p:nvSpPr>
        <p:spPr>
          <a:xfrm>
            <a:off x="96011" y="1830950"/>
            <a:ext cx="7983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До</a:t>
            </a:r>
            <a:endParaRPr sz="16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308" name="Google Shape;308;p32"/>
          <p:cNvSpPr/>
          <p:nvPr/>
        </p:nvSpPr>
        <p:spPr>
          <a:xfrm>
            <a:off x="-141301" y="5275365"/>
            <a:ext cx="13128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5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После</a:t>
            </a:r>
            <a:endParaRPr sz="15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pic>
        <p:nvPicPr>
          <p:cNvPr id="309" name="Google Shape;309;p32" descr="X:\ОБМЕН\Нацпроект2024\Паспорт ЦЗН\Фото и видеоматериалы\Володарский\Фото для презентации\конференц зал стало\5415987360245157706.jpg"/>
          <p:cNvPicPr preferRelativeResize="0"/>
          <p:nvPr/>
        </p:nvPicPr>
        <p:blipFill rotWithShape="1">
          <a:blip r:embed="rId11">
            <a:alphaModFix/>
          </a:blip>
          <a:srcRect t="22252"/>
          <a:stretch/>
        </p:blipFill>
        <p:spPr>
          <a:xfrm>
            <a:off x="6460700" y="3817538"/>
            <a:ext cx="2623241" cy="2545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2" descr="X:\ОБМЕН\Нацпроект2024\Паспорт ЦЗН\Фото и видеоматериалы\Володарский\кабинет 5 этаж 1 профконс\DSC_1658.JPG"/>
          <p:cNvPicPr preferRelativeResize="0"/>
          <p:nvPr/>
        </p:nvPicPr>
        <p:blipFill rotWithShape="1">
          <a:blip r:embed="rId12">
            <a:alphaModFix/>
          </a:blip>
          <a:srcRect l="16769"/>
          <a:stretch/>
        </p:blipFill>
        <p:spPr>
          <a:xfrm>
            <a:off x="6460115" y="1411163"/>
            <a:ext cx="2623826" cy="2232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33" descr="C:\Users\shgaibatov\Documents\112.png"/>
          <p:cNvPicPr preferRelativeResize="0"/>
          <p:nvPr/>
        </p:nvPicPr>
        <p:blipFill rotWithShape="1">
          <a:blip r:embed="rId3">
            <a:alphaModFix/>
          </a:blip>
          <a:srcRect b="2269"/>
          <a:stretch/>
        </p:blipFill>
        <p:spPr>
          <a:xfrm>
            <a:off x="778505" y="4000305"/>
            <a:ext cx="3570520" cy="261710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3"/>
          <p:cNvSpPr/>
          <p:nvPr/>
        </p:nvSpPr>
        <p:spPr>
          <a:xfrm>
            <a:off x="140520" y="164231"/>
            <a:ext cx="11239500" cy="333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rPr lang="en-US" sz="185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Кадровый центр в закрытом городе Знаменск</a:t>
            </a:r>
            <a:endParaRPr sz="1850" b="1" i="0" u="none" strike="noStrike" cap="none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317" name="Google Shape;317;p33"/>
          <p:cNvSpPr/>
          <p:nvPr/>
        </p:nvSpPr>
        <p:spPr>
          <a:xfrm>
            <a:off x="140520" y="534716"/>
            <a:ext cx="11239500" cy="61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2989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08"/>
              <a:buFont typeface="Open Sans"/>
              <a:buChar char="●"/>
            </a:pPr>
            <a:r>
              <a:rPr lang="en-US" sz="1108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Открыт в конце декабря</a:t>
            </a:r>
            <a:endParaRPr sz="1108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298926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333F70"/>
              </a:buClr>
              <a:buSzPts val="1108"/>
              <a:buFont typeface="Open Sans"/>
              <a:buChar char="●"/>
            </a:pPr>
            <a:r>
              <a:rPr lang="en-US" sz="1108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Жители города — в основном военные и их семьи, многие сейчас в зоне СВО</a:t>
            </a:r>
            <a:endParaRPr sz="1108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298926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333F70"/>
              </a:buClr>
              <a:buSzPts val="1108"/>
              <a:buFont typeface="Open Sans"/>
              <a:buChar char="●"/>
            </a:pPr>
            <a:r>
              <a:rPr lang="en-US" sz="1108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Несмотря на самый низкий уровень безработицы — достойный прием жителей, особенно тех, кого ждем с Победой</a:t>
            </a:r>
            <a:endParaRPr sz="1108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298926" algn="l" rtl="0">
              <a:lnSpc>
                <a:spcPct val="100000"/>
              </a:lnSpc>
              <a:spcBef>
                <a:spcPts val="225"/>
              </a:spcBef>
              <a:spcAft>
                <a:spcPts val="0"/>
              </a:spcAft>
              <a:buClr>
                <a:srgbClr val="333F70"/>
              </a:buClr>
              <a:buSzPts val="1108"/>
              <a:buFont typeface="Open Sans"/>
              <a:buChar char="●"/>
            </a:pPr>
            <a:r>
              <a:rPr lang="en-US" sz="1108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Созданы все условия доступа для граждан с ограниченными возможностями</a:t>
            </a:r>
            <a:endParaRPr sz="1108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8" name="Google Shape;31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2704" y="1378611"/>
            <a:ext cx="1878635" cy="2458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3"/>
          <p:cNvPicPr preferRelativeResize="0"/>
          <p:nvPr/>
        </p:nvPicPr>
        <p:blipFill rotWithShape="1">
          <a:blip r:embed="rId5">
            <a:alphaModFix/>
          </a:blip>
          <a:srcRect t="9256"/>
          <a:stretch/>
        </p:blipFill>
        <p:spPr>
          <a:xfrm>
            <a:off x="8750784" y="1378611"/>
            <a:ext cx="2860926" cy="245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3"/>
          <p:cNvPicPr preferRelativeResize="0"/>
          <p:nvPr/>
        </p:nvPicPr>
        <p:blipFill rotWithShape="1">
          <a:blip r:embed="rId6">
            <a:alphaModFix/>
          </a:blip>
          <a:srcRect l="11902"/>
          <a:stretch/>
        </p:blipFill>
        <p:spPr>
          <a:xfrm>
            <a:off x="8750779" y="4000305"/>
            <a:ext cx="2860942" cy="2617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3" title="фасад 4.jpeg"/>
          <p:cNvPicPr preferRelativeResize="0"/>
          <p:nvPr/>
        </p:nvPicPr>
        <p:blipFill rotWithShape="1">
          <a:blip r:embed="rId7">
            <a:alphaModFix/>
          </a:blip>
          <a:srcRect l="1944" t="3993" r="9701" b="4002"/>
          <a:stretch/>
        </p:blipFill>
        <p:spPr>
          <a:xfrm>
            <a:off x="785725" y="1392525"/>
            <a:ext cx="3563300" cy="245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89933" y="4000298"/>
            <a:ext cx="1895766" cy="2617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51300" y="1374275"/>
            <a:ext cx="1975400" cy="245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58799" y="3985030"/>
            <a:ext cx="1975413" cy="2632384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3"/>
          <p:cNvSpPr/>
          <p:nvPr/>
        </p:nvSpPr>
        <p:spPr>
          <a:xfrm>
            <a:off x="482497" y="2133261"/>
            <a:ext cx="25500" cy="3302100"/>
          </a:xfrm>
          <a:prstGeom prst="roundRect">
            <a:avLst>
              <a:gd name="adj" fmla="val 50001"/>
            </a:avLst>
          </a:prstGeom>
          <a:solidFill>
            <a:srgbClr val="0048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3"/>
          <p:cNvSpPr/>
          <p:nvPr/>
        </p:nvSpPr>
        <p:spPr>
          <a:xfrm>
            <a:off x="165005" y="1803061"/>
            <a:ext cx="6603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3"/>
          <p:cNvSpPr/>
          <p:nvPr/>
        </p:nvSpPr>
        <p:spPr>
          <a:xfrm>
            <a:off x="279302" y="3479461"/>
            <a:ext cx="431700" cy="4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3"/>
          <p:cNvSpPr/>
          <p:nvPr/>
        </p:nvSpPr>
        <p:spPr>
          <a:xfrm>
            <a:off x="76107" y="5232061"/>
            <a:ext cx="8889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p33" descr="a blue circle on a white background that looks like a swirl (источник: Tenor)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-5400000">
            <a:off x="264329" y="3453175"/>
            <a:ext cx="471175" cy="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3"/>
          <p:cNvSpPr/>
          <p:nvPr/>
        </p:nvSpPr>
        <p:spPr>
          <a:xfrm>
            <a:off x="96011" y="1830950"/>
            <a:ext cx="7983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До</a:t>
            </a:r>
            <a:endParaRPr sz="16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331" name="Google Shape;331;p33"/>
          <p:cNvSpPr/>
          <p:nvPr/>
        </p:nvSpPr>
        <p:spPr>
          <a:xfrm>
            <a:off x="-141301" y="5275365"/>
            <a:ext cx="13128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5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После</a:t>
            </a:r>
            <a:endParaRPr sz="15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332" name="Google Shape;332;p33" descr="https://i.oneme.ru/i?r=BUE2sh_eZW7g8kugOdIm2NotatRYcd3rwhvzfS82FvwLWzdZgnrnRIVMYY5xyDXkLkG-lVzsyQysV3DaVqjHCp2E&amp;expires=1790846249207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3" descr="https://i.oneme.ru/i?r=BUE2sh_eZW7g8kugOdIm2NotatRYcd3rwhvzfS82FvwLWzdZgnrnRIVMYY5xyDXkLkG-lVzsyQysV3DaVqjHCp2E&amp;expires=1790846249207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4"/>
          <p:cNvSpPr/>
          <p:nvPr/>
        </p:nvSpPr>
        <p:spPr>
          <a:xfrm>
            <a:off x="457200" y="133165"/>
            <a:ext cx="112395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Управляющий центр</a:t>
            </a:r>
            <a:endParaRPr sz="2000" b="1" i="0" u="none" strike="noStrike" cap="none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339" name="Google Shape;339;p34"/>
          <p:cNvSpPr/>
          <p:nvPr/>
        </p:nvSpPr>
        <p:spPr>
          <a:xfrm>
            <a:off x="457200" y="522237"/>
            <a:ext cx="11239500" cy="619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01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150"/>
              <a:buFont typeface="Open Sans"/>
              <a:buChar char="●"/>
            </a:pPr>
            <a:r>
              <a:rPr lang="en-US" sz="11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Задаёт своим примером тон всем кадровым центрам</a:t>
            </a:r>
            <a:endParaRPr sz="115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01625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3F70"/>
              </a:buClr>
              <a:buSzPts val="1150"/>
              <a:buFont typeface="Open Sans"/>
              <a:buChar char="●"/>
            </a:pPr>
            <a:r>
              <a:rPr lang="en-US" sz="11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Целенаправленно без особенной мебели и техники</a:t>
            </a:r>
            <a:endParaRPr sz="115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marR="0" lvl="0" indent="-301625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33F70"/>
              </a:buClr>
              <a:buSzPts val="1150"/>
              <a:buFont typeface="Open Sans"/>
              <a:buChar char="●"/>
            </a:pPr>
            <a:r>
              <a:rPr lang="en-US" sz="1150" b="0" i="0" u="none" strike="noStrike" cap="none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«Управляющая» значимость подчёркнута отдельными элементами декора</a:t>
            </a:r>
            <a:endParaRPr sz="1150" b="0" i="0" u="none" strike="noStrike" cap="none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40" name="Google Shape;340;p34"/>
          <p:cNvPicPr preferRelativeResize="0"/>
          <p:nvPr/>
        </p:nvPicPr>
        <p:blipFill rotWithShape="1">
          <a:blip r:embed="rId3">
            <a:alphaModFix/>
          </a:blip>
          <a:srcRect l="3776" t="2318" r="3460" b="4572"/>
          <a:stretch/>
        </p:blipFill>
        <p:spPr>
          <a:xfrm>
            <a:off x="735500" y="1366750"/>
            <a:ext cx="2756051" cy="2204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34" title="205-2.jpg"/>
          <p:cNvPicPr preferRelativeResize="0"/>
          <p:nvPr/>
        </p:nvPicPr>
        <p:blipFill rotWithShape="1">
          <a:blip r:embed="rId4">
            <a:alphaModFix/>
          </a:blip>
          <a:srcRect l="3672" r="211"/>
          <a:stretch/>
        </p:blipFill>
        <p:spPr>
          <a:xfrm>
            <a:off x="6502606" y="1366773"/>
            <a:ext cx="2825651" cy="2204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4"/>
          <p:cNvPicPr preferRelativeResize="0"/>
          <p:nvPr/>
        </p:nvPicPr>
        <p:blipFill rotWithShape="1">
          <a:blip r:embed="rId5">
            <a:alphaModFix/>
          </a:blip>
          <a:srcRect l="2618" t="17450" r="6175" b="14518"/>
          <a:stretch/>
        </p:blipFill>
        <p:spPr>
          <a:xfrm>
            <a:off x="9436108" y="1366776"/>
            <a:ext cx="2698757" cy="2204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4"/>
          <p:cNvPicPr preferRelativeResize="0"/>
          <p:nvPr/>
        </p:nvPicPr>
        <p:blipFill rotWithShape="1">
          <a:blip r:embed="rId6">
            <a:alphaModFix/>
          </a:blip>
          <a:srcRect l="1899" t="6001" r="4574" b="6001"/>
          <a:stretch/>
        </p:blipFill>
        <p:spPr>
          <a:xfrm>
            <a:off x="734375" y="3924353"/>
            <a:ext cx="2756079" cy="220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4"/>
          <p:cNvPicPr preferRelativeResize="0"/>
          <p:nvPr/>
        </p:nvPicPr>
        <p:blipFill rotWithShape="1">
          <a:blip r:embed="rId7">
            <a:alphaModFix/>
          </a:blip>
          <a:srcRect l="3148" r="3148"/>
          <a:stretch/>
        </p:blipFill>
        <p:spPr>
          <a:xfrm>
            <a:off x="6501537" y="3924350"/>
            <a:ext cx="2756077" cy="2204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4"/>
          <p:cNvPicPr preferRelativeResize="0"/>
          <p:nvPr/>
        </p:nvPicPr>
        <p:blipFill rotWithShape="1">
          <a:blip r:embed="rId8">
            <a:alphaModFix/>
          </a:blip>
          <a:srcRect l="932" r="942"/>
          <a:stretch/>
        </p:blipFill>
        <p:spPr>
          <a:xfrm>
            <a:off x="3605908" y="1366773"/>
            <a:ext cx="2756043" cy="220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4"/>
          <p:cNvPicPr preferRelativeResize="0"/>
          <p:nvPr/>
        </p:nvPicPr>
        <p:blipFill rotWithShape="1">
          <a:blip r:embed="rId9">
            <a:alphaModFix/>
          </a:blip>
          <a:srcRect l="3104" r="3104"/>
          <a:stretch/>
        </p:blipFill>
        <p:spPr>
          <a:xfrm>
            <a:off x="3604812" y="3924350"/>
            <a:ext cx="2756078" cy="2204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4"/>
          <p:cNvPicPr preferRelativeResize="0"/>
          <p:nvPr/>
        </p:nvPicPr>
        <p:blipFill rotWithShape="1">
          <a:blip r:embed="rId10">
            <a:alphaModFix/>
          </a:blip>
          <a:srcRect l="3130" r="5076"/>
          <a:stretch/>
        </p:blipFill>
        <p:spPr>
          <a:xfrm>
            <a:off x="9435075" y="3924350"/>
            <a:ext cx="2698776" cy="220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4"/>
          <p:cNvPicPr preferRelativeResize="0"/>
          <p:nvPr/>
        </p:nvPicPr>
        <p:blipFill rotWithShape="1">
          <a:blip r:embed="rId11">
            <a:alphaModFix/>
          </a:blip>
          <a:srcRect l="1779" t="2912" r="4113" b="5504"/>
          <a:stretch/>
        </p:blipFill>
        <p:spPr>
          <a:xfrm>
            <a:off x="6501537" y="3924350"/>
            <a:ext cx="2825674" cy="2204922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/>
          <p:nvPr/>
        </p:nvSpPr>
        <p:spPr>
          <a:xfrm>
            <a:off x="482497" y="2133261"/>
            <a:ext cx="25500" cy="3302100"/>
          </a:xfrm>
          <a:prstGeom prst="roundRect">
            <a:avLst>
              <a:gd name="adj" fmla="val 50001"/>
            </a:avLst>
          </a:prstGeom>
          <a:solidFill>
            <a:srgbClr val="0048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34"/>
          <p:cNvSpPr/>
          <p:nvPr/>
        </p:nvSpPr>
        <p:spPr>
          <a:xfrm>
            <a:off x="165005" y="1803061"/>
            <a:ext cx="6603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34"/>
          <p:cNvSpPr/>
          <p:nvPr/>
        </p:nvSpPr>
        <p:spPr>
          <a:xfrm>
            <a:off x="279302" y="3479461"/>
            <a:ext cx="431700" cy="431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34"/>
          <p:cNvSpPr/>
          <p:nvPr/>
        </p:nvSpPr>
        <p:spPr>
          <a:xfrm>
            <a:off x="76107" y="5232061"/>
            <a:ext cx="888900" cy="330300"/>
          </a:xfrm>
          <a:prstGeom prst="roundRect">
            <a:avLst>
              <a:gd name="adj" fmla="val 49999"/>
            </a:avLst>
          </a:prstGeom>
          <a:solidFill>
            <a:srgbClr val="00489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3" name="Google Shape;353;p34" descr="a blue circle on a white background that looks like a swirl (источник: Tenor)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rot="-5400000">
            <a:off x="264329" y="3453175"/>
            <a:ext cx="471175" cy="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4"/>
          <p:cNvSpPr/>
          <p:nvPr/>
        </p:nvSpPr>
        <p:spPr>
          <a:xfrm>
            <a:off x="96011" y="1830950"/>
            <a:ext cx="7983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До</a:t>
            </a:r>
            <a:endParaRPr sz="16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  <p:sp>
        <p:nvSpPr>
          <p:cNvPr id="355" name="Google Shape;355;p34"/>
          <p:cNvSpPr/>
          <p:nvPr/>
        </p:nvSpPr>
        <p:spPr>
          <a:xfrm>
            <a:off x="-141301" y="5275365"/>
            <a:ext cx="1312800" cy="32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500" b="1" i="0" u="none" strike="noStrike" cap="none">
                <a:solidFill>
                  <a:schemeClr val="lt1"/>
                </a:solidFill>
                <a:latin typeface="Unbounded"/>
                <a:ea typeface="Unbounded"/>
                <a:cs typeface="Unbounded"/>
                <a:sym typeface="Unbounded"/>
              </a:rPr>
              <a:t>После</a:t>
            </a:r>
            <a:endParaRPr sz="1500" b="1" i="0" u="none" strike="noStrike" cap="none">
              <a:solidFill>
                <a:schemeClr val="lt1"/>
              </a:solidFill>
              <a:latin typeface="Unbounded"/>
              <a:ea typeface="Unbounded"/>
              <a:cs typeface="Unbounded"/>
              <a:sym typeface="Unbounde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5"/>
          <p:cNvSpPr/>
          <p:nvPr/>
        </p:nvSpPr>
        <p:spPr>
          <a:xfrm>
            <a:off x="256559" y="3455480"/>
            <a:ext cx="11724043" cy="5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3700"/>
              <a:buFont typeface="Unbounded"/>
              <a:buNone/>
            </a:pPr>
            <a:r>
              <a:rPr lang="ru-RU" sz="3700" b="1" i="0" u="none" strike="noStrike" cap="none" dirty="0" smtClean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Значит, работали не зря! </a:t>
            </a:r>
            <a:endParaRPr sz="37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5"/>
          <p:cNvSpPr/>
          <p:nvPr/>
        </p:nvSpPr>
        <p:spPr>
          <a:xfrm>
            <a:off x="256550" y="4136900"/>
            <a:ext cx="3720300" cy="2209050"/>
          </a:xfrm>
          <a:prstGeom prst="roundRect">
            <a:avLst>
              <a:gd name="adj" fmla="val 3037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35"/>
          <p:cNvSpPr/>
          <p:nvPr/>
        </p:nvSpPr>
        <p:spPr>
          <a:xfrm>
            <a:off x="494900" y="4184521"/>
            <a:ext cx="3243600" cy="5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en-US" sz="1850" b="1" i="0" u="none" strike="noStrike" cap="none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Соответствие</a:t>
            </a:r>
            <a:r>
              <a:rPr lang="en-US" sz="1850" b="1" i="0" u="none" strike="noStrike" cap="none" dirty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 </a:t>
            </a:r>
            <a:r>
              <a:rPr lang="en-US" sz="1850" b="1" i="0" u="none" strike="noStrike" cap="none" dirty="0" err="1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стандарту</a:t>
            </a:r>
            <a:endParaRPr sz="18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5"/>
          <p:cNvSpPr/>
          <p:nvPr/>
        </p:nvSpPr>
        <p:spPr>
          <a:xfrm>
            <a:off x="494510" y="4918063"/>
            <a:ext cx="3243600" cy="15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Требования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к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помещениям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центров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занятости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приказ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Минтруда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России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от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16.03.2023 </a:t>
            </a:r>
            <a:endParaRPr lang="ru-RU" sz="1450" b="0" i="0" u="none" strike="noStrike" cap="none" dirty="0" smtClean="0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4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№ 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156)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приближены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к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максимуму</a:t>
            </a:r>
            <a:endParaRPr sz="14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5"/>
          <p:cNvSpPr/>
          <p:nvPr/>
        </p:nvSpPr>
        <p:spPr>
          <a:xfrm>
            <a:off x="4190025" y="4136900"/>
            <a:ext cx="3452400" cy="2208900"/>
          </a:xfrm>
          <a:prstGeom prst="roundRect">
            <a:avLst>
              <a:gd name="adj" fmla="val 3037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35"/>
          <p:cNvSpPr/>
          <p:nvPr/>
        </p:nvSpPr>
        <p:spPr>
          <a:xfrm>
            <a:off x="4343399" y="4221167"/>
            <a:ext cx="3707567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ru-RU" sz="1850" b="1" i="0" u="none" strike="noStrike" cap="none" dirty="0" smtClean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Положительная </a:t>
            </a: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r>
              <a:rPr lang="ru-RU" sz="1850" b="1" dirty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о</a:t>
            </a:r>
            <a:r>
              <a:rPr lang="en-US" sz="1850" b="1" i="0" u="none" strike="noStrike" cap="none" dirty="0" err="1" smtClean="0">
                <a:solidFill>
                  <a:srgbClr val="333F70"/>
                </a:solidFill>
                <a:latin typeface="Unbounded"/>
                <a:ea typeface="Unbounded"/>
                <a:cs typeface="Unbounded"/>
                <a:sym typeface="Unbounded"/>
              </a:rPr>
              <a:t>ценка</a:t>
            </a:r>
            <a:endParaRPr lang="ru-RU" sz="1850" b="1" i="0" u="none" strike="noStrike" cap="none" dirty="0" smtClean="0">
              <a:solidFill>
                <a:srgbClr val="333F70"/>
              </a:solidFill>
              <a:latin typeface="Unbounded"/>
              <a:ea typeface="Unbounded"/>
              <a:cs typeface="Unbounded"/>
              <a:sym typeface="Unbounded"/>
            </a:endParaRPr>
          </a:p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850"/>
              <a:buFont typeface="Unbounded"/>
              <a:buNone/>
            </a:pPr>
            <a:endParaRPr sz="18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35"/>
          <p:cNvSpPr/>
          <p:nvPr/>
        </p:nvSpPr>
        <p:spPr>
          <a:xfrm>
            <a:off x="4267200" y="4801296"/>
            <a:ext cx="3375225" cy="1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450" b="1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Работники</a:t>
            </a:r>
            <a:r>
              <a:rPr lang="ru-RU" sz="14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1450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отмечают</a:t>
            </a:r>
            <a:r>
              <a:rPr lang="ru-RU" sz="14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удобство</a:t>
            </a:r>
            <a:r>
              <a:rPr lang="en-US" sz="14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и </a:t>
            </a:r>
            <a:r>
              <a:rPr lang="en-US" sz="1450" b="0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эргономичность</a:t>
            </a:r>
            <a:r>
              <a:rPr lang="ru-RU" sz="1450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lang="ru-RU" sz="1450" b="0" i="0" u="none" strike="noStrike" cap="none" dirty="0" smtClean="0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ru-RU" sz="1450" b="1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Н</a:t>
            </a:r>
            <a:r>
              <a:rPr lang="en-US" sz="1450" b="1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аселение</a:t>
            </a:r>
            <a:r>
              <a:rPr lang="en-US" sz="14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—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комфорт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1450" b="0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уют</a:t>
            </a:r>
            <a:r>
              <a:rPr lang="ru-RU" sz="14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r>
              <a:rPr lang="en-US" sz="14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ru-RU" sz="1450" b="0" i="0" u="none" strike="noStrike" cap="none" dirty="0" smtClean="0">
              <a:solidFill>
                <a:srgbClr val="333F7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ru-RU" sz="14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МО</a:t>
            </a:r>
            <a:r>
              <a:rPr lang="en-US" sz="1450" b="0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—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прекрасные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объекты</a:t>
            </a:r>
            <a:r>
              <a:rPr lang="en-US" sz="1450" b="0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450" b="0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инфраструктуры</a:t>
            </a:r>
            <a:r>
              <a:rPr lang="ru-RU" sz="1450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sz="14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35"/>
          <p:cNvSpPr/>
          <p:nvPr/>
        </p:nvSpPr>
        <p:spPr>
          <a:xfrm>
            <a:off x="7855603" y="4885474"/>
            <a:ext cx="4195800" cy="823021"/>
          </a:xfrm>
          <a:prstGeom prst="roundRect">
            <a:avLst>
              <a:gd name="adj" fmla="val 7205"/>
            </a:avLst>
          </a:prstGeom>
          <a:solidFill>
            <a:srgbClr val="D6F5EE"/>
          </a:solidFill>
          <a:ln w="9525" cap="flat" cmpd="sng">
            <a:solidFill>
              <a:srgbClr val="BCDBD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35"/>
          <p:cNvSpPr/>
          <p:nvPr/>
        </p:nvSpPr>
        <p:spPr>
          <a:xfrm>
            <a:off x="8050967" y="5102049"/>
            <a:ext cx="5906100" cy="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endParaRPr sz="18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5"/>
          <p:cNvSpPr/>
          <p:nvPr/>
        </p:nvSpPr>
        <p:spPr>
          <a:xfrm>
            <a:off x="7926403" y="4950849"/>
            <a:ext cx="40542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ru-RU" sz="17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Основная работа впереди!</a:t>
            </a:r>
          </a:p>
          <a:p>
            <a:pPr marL="0" marR="0" lvl="0" indent="0" algn="ctr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rgbClr val="333F70"/>
              </a:buClr>
              <a:buSzPts val="1450"/>
              <a:buFont typeface="Open Sans"/>
              <a:buNone/>
            </a:pPr>
            <a:r>
              <a:rPr lang="en-US" sz="1750" b="1" i="0" u="none" strike="noStrike" cap="none" dirty="0" err="1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Благодарю</a:t>
            </a:r>
            <a:r>
              <a:rPr lang="en-US" sz="1750" b="1" i="0" u="none" strike="noStrike" cap="none" dirty="0" smtClean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50" b="1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US" sz="1750" b="1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750" b="1" i="0" u="none" strike="noStrike" cap="none" dirty="0" err="1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внимание</a:t>
            </a:r>
            <a:r>
              <a:rPr lang="en-US" sz="1750" b="1" i="0" u="none" strike="noStrike" cap="none" dirty="0">
                <a:solidFill>
                  <a:srgbClr val="333F70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sz="17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1" name="Google Shape;371;p35"/>
          <p:cNvPicPr preferRelativeResize="0"/>
          <p:nvPr/>
        </p:nvPicPr>
        <p:blipFill rotWithShape="1">
          <a:blip r:embed="rId3">
            <a:alphaModFix/>
          </a:blip>
          <a:srcRect l="80" t="26669" r="-80" b="32194"/>
          <a:stretch/>
        </p:blipFill>
        <p:spPr>
          <a:xfrm>
            <a:off x="0" y="-25"/>
            <a:ext cx="12192000" cy="33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691</Words>
  <Application>Microsoft Office PowerPoint</Application>
  <PresentationFormat>Произвольный</PresentationFormat>
  <Paragraphs>129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Open Sans</vt:lpstr>
      <vt:lpstr>Unbounded</vt:lpstr>
      <vt:lpstr>Noto Sans</vt:lpstr>
      <vt:lpstr>Montserrat</vt:lpstr>
      <vt:lpstr>Montserrat SemiBold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Мозгова Ирина Владимировна</dc:creator>
  <cp:lastModifiedBy>Мозгова Ирина Владимировна</cp:lastModifiedBy>
  <cp:revision>13</cp:revision>
  <dcterms:modified xsi:type="dcterms:W3CDTF">2026-10-01T05:27:50Z</dcterms:modified>
</cp:coreProperties>
</file>